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  <p:sldMasterId id="2147483692" r:id="rId2"/>
    <p:sldMasterId id="2147483693" r:id="rId3"/>
  </p:sldMasterIdLst>
  <p:notesMasterIdLst>
    <p:notesMasterId r:id="rId4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</p:sldIdLst>
  <p:sldSz cx="13004800" cy="9753600"/>
  <p:notesSz cx="6858000" cy="9144000"/>
  <p:embeddedFontLst>
    <p:embeddedFont>
      <p:font typeface="M PLUS 1p" panose="020B0604020202020204" charset="-128"/>
      <p:regular r:id="rId47"/>
      <p:bold r:id="rId48"/>
    </p:embeddedFont>
    <p:embeddedFont>
      <p:font typeface="Helvetica Neue" panose="020B060402020202020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D64C84-B3D6-4AD8-9F1E-BE7F5AA43B19}" v="9" dt="2022-02-14T01:29:36.593"/>
  </p1510:revLst>
</p1510:revInfo>
</file>

<file path=ppt/tableStyles.xml><?xml version="1.0" encoding="utf-8"?>
<a:tblStyleLst xmlns:a="http://schemas.openxmlformats.org/drawingml/2006/main" def="{6500D3C3-8BF5-4C69-B888-0BF403818E80}">
  <a:tblStyle styleId="{6500D3C3-8BF5-4C69-B888-0BF403818E80}" styleName="Table_0"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/>
          </a:solidFill>
        </a:fill>
      </a:tcStyle>
    </a:wholeTbl>
    <a:band1H>
      <a:tcTxStyle/>
      <a:tcStyle>
        <a:tcBdr/>
      </a:tcStyle>
    </a:band1H>
    <a:band2H>
      <a:tcTxStyle/>
      <a:tcStyle>
        <a:tcBdr/>
        <a:fill>
          <a:solidFill>
            <a:srgbClr val="E3E5E8"/>
          </a:solidFill>
        </a:fill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3797C6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7C6EC1D-139F-407C-AB41-9F65DAFB20BE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150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2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font" Target="fonts/font2.fntdata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3.fntdata"/><Relationship Id="rId57" Type="http://schemas.microsoft.com/office/2016/11/relationships/changesInfo" Target="changesInfos/changesInfo1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font" Target="fonts/font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THE DUC 20194515" userId="32441812-81b6-4178-b027-38d89a7cfb09" providerId="ADAL" clId="{BCD64C84-B3D6-4AD8-9F1E-BE7F5AA43B19}"/>
    <pc:docChg chg="custSel modSld">
      <pc:chgData name="NGUYEN THE DUC 20194515" userId="32441812-81b6-4178-b027-38d89a7cfb09" providerId="ADAL" clId="{BCD64C84-B3D6-4AD8-9F1E-BE7F5AA43B19}" dt="2022-02-14T01:29:36.593" v="19"/>
      <pc:docMkLst>
        <pc:docMk/>
      </pc:docMkLst>
      <pc:sldChg chg="modSp mod">
        <pc:chgData name="NGUYEN THE DUC 20194515" userId="32441812-81b6-4178-b027-38d89a7cfb09" providerId="ADAL" clId="{BCD64C84-B3D6-4AD8-9F1E-BE7F5AA43B19}" dt="2022-02-14T01:29:07.204" v="17" actId="20577"/>
        <pc:sldMkLst>
          <pc:docMk/>
          <pc:sldMk cId="0" sldId="264"/>
        </pc:sldMkLst>
        <pc:graphicFrameChg chg="mod modGraphic">
          <ac:chgData name="NGUYEN THE DUC 20194515" userId="32441812-81b6-4178-b027-38d89a7cfb09" providerId="ADAL" clId="{BCD64C84-B3D6-4AD8-9F1E-BE7F5AA43B19}" dt="2022-02-14T01:29:07.204" v="17" actId="20577"/>
          <ac:graphicFrameMkLst>
            <pc:docMk/>
            <pc:sldMk cId="0" sldId="264"/>
            <ac:graphicFrameMk id="322" creationId="{00000000-0000-0000-0000-000000000000}"/>
          </ac:graphicFrameMkLst>
        </pc:graphicFrameChg>
      </pc:sldChg>
      <pc:sldChg chg="modSp">
        <pc:chgData name="NGUYEN THE DUC 20194515" userId="32441812-81b6-4178-b027-38d89a7cfb09" providerId="ADAL" clId="{BCD64C84-B3D6-4AD8-9F1E-BE7F5AA43B19}" dt="2022-02-14T01:29:36.593" v="19"/>
        <pc:sldMkLst>
          <pc:docMk/>
          <pc:sldMk cId="0" sldId="266"/>
        </pc:sldMkLst>
        <pc:graphicFrameChg chg="mod">
          <ac:chgData name="NGUYEN THE DUC 20194515" userId="32441812-81b6-4178-b027-38d89a7cfb09" providerId="ADAL" clId="{BCD64C84-B3D6-4AD8-9F1E-BE7F5AA43B19}" dt="2022-02-14T01:29:36.593" v="19"/>
          <ac:graphicFrameMkLst>
            <pc:docMk/>
            <pc:sldMk cId="0" sldId="266"/>
            <ac:graphicFrameMk id="337" creationId="{00000000-0000-0000-0000-000000000000}"/>
          </ac:graphicFrameMkLst>
        </pc:graphicFrameChg>
      </pc:sldChg>
      <pc:sldChg chg="modSp mod">
        <pc:chgData name="NGUYEN THE DUC 20194515" userId="32441812-81b6-4178-b027-38d89a7cfb09" providerId="ADAL" clId="{BCD64C84-B3D6-4AD8-9F1E-BE7F5AA43B19}" dt="2022-02-14T01:27:56.157" v="2" actId="27636"/>
        <pc:sldMkLst>
          <pc:docMk/>
          <pc:sldMk cId="0" sldId="269"/>
        </pc:sldMkLst>
        <pc:spChg chg="mod">
          <ac:chgData name="NGUYEN THE DUC 20194515" userId="32441812-81b6-4178-b027-38d89a7cfb09" providerId="ADAL" clId="{BCD64C84-B3D6-4AD8-9F1E-BE7F5AA43B19}" dt="2022-02-14T01:27:56.157" v="2" actId="27636"/>
          <ac:spMkLst>
            <pc:docMk/>
            <pc:sldMk cId="0" sldId="269"/>
            <ac:spMk id="357" creationId="{00000000-0000-0000-0000-000000000000}"/>
          </ac:spMkLst>
        </pc:spChg>
      </pc:sldChg>
      <pc:sldChg chg="modSp mod">
        <pc:chgData name="NGUYEN THE DUC 20194515" userId="32441812-81b6-4178-b027-38d89a7cfb09" providerId="ADAL" clId="{BCD64C84-B3D6-4AD8-9F1E-BE7F5AA43B19}" dt="2022-02-14T01:26:24.127" v="0" actId="13926"/>
        <pc:sldMkLst>
          <pc:docMk/>
          <pc:sldMk cId="0" sldId="294"/>
        </pc:sldMkLst>
        <pc:spChg chg="mod">
          <ac:chgData name="NGUYEN THE DUC 20194515" userId="32441812-81b6-4178-b027-38d89a7cfb09" providerId="ADAL" clId="{BCD64C84-B3D6-4AD8-9F1E-BE7F5AA43B19}" dt="2022-02-14T01:26:24.127" v="0" actId="13926"/>
          <ac:spMkLst>
            <pc:docMk/>
            <pc:sldMk cId="0" sldId="294"/>
            <ac:spMk id="540" creationId="{00000000-0000-0000-0000-000000000000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6" name="Google Shape;26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06621c5ec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6" name="Google Shape;326;g106621c5ec8_1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5min 24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3" name="Google Shape;333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5min 24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40" name="Google Shape;34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46" name="Google Shape;346;p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3" name="Google Shape;353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1" name="Google Shape;361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9" name="Google Shape;369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76" name="Google Shape;376;p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83" name="Google Shape;383;p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0" name="Google Shape;390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3" name="Google Shape;2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98" name="Google Shape;398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05" name="Google Shape;405;p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06d1da4cc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13" name="Google Shape;413;g106d1da4cca_1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20" name="Google Shape;42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26" name="Google Shape;426;p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4" name="Google Shape;434;p3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06377d61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06377d61e3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48" name="Google Shape;448;p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6" name="Google Shape;456;p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06377d61e3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63" name="Google Shape;463;g106377d61e3_2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9" name="Google Shape;27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06377d61e3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0" name="Google Shape;470;g106377d61e3_2_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06377d61e3_2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77" name="Google Shape;477;g106377d61e3_2_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4" name="Google Shape;484;p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06d1da4cca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2" name="Google Shape;492;g106d1da4cca_1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06d1da4cca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0" name="Google Shape;500;g106d1da4cca_1_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06377d61e3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06377d61e3_2_3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8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14" name="Google Shape;514;p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06377d61e3_0_6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g106377d61e3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067ee62f98_1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g1067ee62f98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067ee62f98_1_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g1067ee62f98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9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4" name="Google Shape;544;p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0" name="Google Shape;550;p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1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9" name="Google Shape;559;p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3" name="Google Shape;293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0" name="Google Shape;30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6" name="Google Shape;306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Google drive に提供します。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3" name="Google Shape;31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19" name="Google Shape;319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400">
                <a:latin typeface="Avenir"/>
                <a:ea typeface="Avenir"/>
                <a:cs typeface="Avenir"/>
                <a:sym typeface="Avenir"/>
              </a:rPr>
              <a:t>5min 24</a:t>
            </a:r>
            <a:endParaRPr sz="24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 &amp; サブタイトル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 descr="fujisakura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-2584" y="4192129"/>
            <a:ext cx="13010100" cy="2423700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  <a:effectLst>
            <a:outerShdw blurRad="152400" dist="150446" dir="5400000" rotWithShape="0">
              <a:srgbClr val="000000">
                <a:alpha val="58039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6400"/>
              <a:buFont typeface="Arial"/>
              <a:buNone/>
              <a:defRPr>
                <a:solidFill>
                  <a:srgbClr val="DF1F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txBody>
          <a:bodyPr spcFirstLastPara="1" wrap="square" lIns="254000" tIns="254000" rIns="254000" bIns="254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背景写真のみ">
  <p:cSld name="背景写真のみ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">
  <p:cSld name="タイトル（中央）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3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/>
            </a:lvl1pPr>
            <a:lvl2pPr marL="914400" lvl="1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marL="1371600" lvl="2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上）">
  <p:cSld name="タイトル（上）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背景写真のみ">
  <p:cSld name="背景写真のみ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 &amp; サブタイトル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 descr="fujisakura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/>
          <p:nvPr/>
        </p:nvSpPr>
        <p:spPr>
          <a:xfrm>
            <a:off x="-2584" y="4192129"/>
            <a:ext cx="13010100" cy="2423700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  <a:effectLst>
            <a:outerShdw blurRad="152400" dist="150446" dir="5400000" rotWithShape="0">
              <a:srgbClr val="000000">
                <a:alpha val="58039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7"/>
          <p:cNvSpPr txBox="1">
            <a:spLocks noGrp="1"/>
          </p:cNvSpPr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6400"/>
              <a:buFont typeface="Arial"/>
              <a:buNone/>
              <a:defRPr>
                <a:solidFill>
                  <a:srgbClr val="DF1F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body" idx="1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txBody>
          <a:bodyPr spcFirstLastPara="1" wrap="square" lIns="254000" tIns="254000" rIns="254000" bIns="2540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ldNum" idx="12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2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marL="914400" lvl="1" indent="-39116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Char char="•"/>
              <a:defRPr sz="3200"/>
            </a:lvl2pPr>
            <a:lvl3pPr marL="1371600" lvl="2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5" name="Google Shape;105;p18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3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/>
          <p:nvPr/>
        </p:nvSpPr>
        <p:spPr>
          <a:xfrm>
            <a:off x="-15627" y="-1003"/>
            <a:ext cx="13036200" cy="9297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1pPr>
            <a:lvl2pPr marL="914400" lvl="1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marL="1371600" lvl="2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9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4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/>
            </a:lvl1pPr>
            <a:lvl2pPr marL="914400" lvl="1" indent="-39116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、箇条書き、画像">
  <p:cSld name="タイトル、箇条書き、画像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>
            <a:spLocks noGrp="1"/>
          </p:cNvSpPr>
          <p:nvPr>
            <p:ph type="pic" idx="2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411"/>
              </a:srgbClr>
            </a:outerShdw>
          </a:effectLst>
        </p:spPr>
      </p:sp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2pPr>
            <a:lvl3pPr marL="1371600" lvl="2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3pPr>
            <a:lvl4pPr marL="1828800" lvl="3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4pPr>
            <a:lvl5pPr marL="2286000" lvl="4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1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5" name="Google Shape;125;p21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上）">
  <p:cSld name="タイトル（上）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 1">
  <p:cSld name="TITLE_AND_BODY_1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2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画像（縦長）">
  <p:cSld name="画像（縦長）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3"/>
          <p:cNvSpPr>
            <a:spLocks noGrp="1"/>
          </p:cNvSpPr>
          <p:nvPr>
            <p:ph type="pic" idx="2"/>
          </p:nvPr>
        </p:nvSpPr>
        <p:spPr>
          <a:xfrm>
            <a:off x="3172417" y="635000"/>
            <a:ext cx="12357000" cy="8238000"/>
          </a:xfrm>
          <a:prstGeom prst="rect">
            <a:avLst/>
          </a:prstGeom>
          <a:noFill/>
          <a:ln>
            <a:noFill/>
          </a:ln>
          <a:effectLst>
            <a:outerShdw blurRad="127000" dist="114245" dir="5400000" rotWithShape="0">
              <a:srgbClr val="000000">
                <a:alpha val="49411"/>
              </a:srgbClr>
            </a:outerShdw>
          </a:effectLst>
        </p:spPr>
      </p:sp>
      <p:sp>
        <p:nvSpPr>
          <p:cNvPr id="134" name="Google Shape;134;p23"/>
          <p:cNvSpPr/>
          <p:nvPr/>
        </p:nvSpPr>
        <p:spPr>
          <a:xfrm>
            <a:off x="599644" y="618569"/>
            <a:ext cx="6293700" cy="8229600"/>
          </a:xfrm>
          <a:prstGeom prst="rect">
            <a:avLst/>
          </a:prstGeom>
          <a:solidFill>
            <a:srgbClr val="FFFFFF">
              <a:alpha val="96470"/>
            </a:srgbClr>
          </a:solidFill>
          <a:ln>
            <a:noFill/>
          </a:ln>
          <a:effectLst>
            <a:outerShdw blurRad="127000" dist="114245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729335" y="903529"/>
            <a:ext cx="60282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  <a:defRPr sz="4800">
                <a:solidFill>
                  <a:srgbClr val="DF1F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952500" y="4119320"/>
            <a:ext cx="5334000" cy="44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32004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4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p25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9" name="Google Shape;149;p25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">
  <p:cSld name="タイトル（中央）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6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6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(右よせ）" type="tx">
  <p:cSld name="TITLE_AND_BODY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>
            <a:spLocks noGrp="1"/>
          </p:cNvSpPr>
          <p:nvPr>
            <p:ph type="title"/>
          </p:nvPr>
        </p:nvSpPr>
        <p:spPr>
          <a:xfrm>
            <a:off x="2051174" y="-3368"/>
            <a:ext cx="10517400" cy="16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>
                <a:solidFill>
                  <a:srgbClr val="42424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body" idx="1"/>
          </p:nvPr>
        </p:nvSpPr>
        <p:spPr>
          <a:xfrm>
            <a:off x="2024852" y="2031722"/>
            <a:ext cx="10570200" cy="72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>
                <a:latin typeface="Arial"/>
                <a:ea typeface="Arial"/>
                <a:cs typeface="Arial"/>
                <a:sym typeface="Arial"/>
              </a:defRPr>
            </a:lvl2pPr>
            <a:lvl3pPr marL="1371600" lvl="2" indent="-4191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3B00"/>
              </a:buClr>
              <a:buSzPts val="3000"/>
              <a:buFont typeface="Arial"/>
              <a:buChar char="✓"/>
              <a:defRPr sz="30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619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6195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7"/>
          <p:cNvSpPr/>
          <p:nvPr/>
        </p:nvSpPr>
        <p:spPr>
          <a:xfrm>
            <a:off x="6039592" y="1575599"/>
            <a:ext cx="2540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7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7" descr="fujisakura.jpg"/>
          <p:cNvPicPr preferRelativeResize="0"/>
          <p:nvPr/>
        </p:nvPicPr>
        <p:blipFill rotWithShape="1">
          <a:blip r:embed="rId2">
            <a:alphaModFix/>
          </a:blip>
          <a:srcRect l="30078" r="57424"/>
          <a:stretch/>
        </p:blipFill>
        <p:spPr>
          <a:xfrm>
            <a:off x="-5438" y="4"/>
            <a:ext cx="1624963" cy="97536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/>
          <p:nvPr/>
        </p:nvSpPr>
        <p:spPr>
          <a:xfrm>
            <a:off x="447968" y="406244"/>
            <a:ext cx="711300" cy="711300"/>
          </a:xfrm>
          <a:prstGeom prst="ellipse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7"/>
          <p:cNvSpPr txBox="1">
            <a:spLocks noGrp="1"/>
          </p:cNvSpPr>
          <p:nvPr>
            <p:ph type="sldNum" idx="12"/>
          </p:nvPr>
        </p:nvSpPr>
        <p:spPr>
          <a:xfrm>
            <a:off x="451365" y="584044"/>
            <a:ext cx="7113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空白">
  <p:cSld name="空白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>
            <a:spLocks noGrp="1"/>
          </p:cNvSpPr>
          <p:nvPr>
            <p:ph type="sldNum" idx="12"/>
          </p:nvPr>
        </p:nvSpPr>
        <p:spPr>
          <a:xfrm>
            <a:off x="6272021" y="925195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 &amp; サブタイトル" type="title">
  <p:cSld name="TITLE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9" descr="fujisakura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30048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9"/>
          <p:cNvSpPr/>
          <p:nvPr/>
        </p:nvSpPr>
        <p:spPr>
          <a:xfrm>
            <a:off x="-2584" y="4192129"/>
            <a:ext cx="13010100" cy="2423700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  <a:effectLst>
            <a:outerShdw blurRad="152400" dist="150446" dir="5400000" rotWithShape="0">
              <a:srgbClr val="000000">
                <a:alpha val="58039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9"/>
          <p:cNvSpPr txBox="1">
            <a:spLocks noGrp="1"/>
          </p:cNvSpPr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6400"/>
              <a:buFont typeface="Arial"/>
              <a:buNone/>
              <a:defRPr>
                <a:solidFill>
                  <a:srgbClr val="DF1F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body" idx="1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txBody>
          <a:bodyPr spcFirstLastPara="1" wrap="square" lIns="254000" tIns="254000" rIns="254000" bIns="2540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sldNum" idx="12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2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5800"/>
              <a:buFont typeface="Arial"/>
              <a:buNone/>
              <a:defRPr sz="5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30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3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3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6" name="Google Shape;176;p30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（上）">
  <p:cSld name="タイトル（上）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3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32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32004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4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83" name="Google Shape;183;p3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3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5" name="Google Shape;185;p32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、箇条書き、画像">
  <p:cSld name="タイトル、箇条書き、画像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>
            <a:spLocks noGrp="1"/>
          </p:cNvSpPr>
          <p:nvPr>
            <p:ph type="pic" idx="2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411"/>
              </a:srgbClr>
            </a:outerShdw>
          </a:effectLst>
        </p:spPr>
      </p:sp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2pPr>
            <a:lvl3pPr marL="1371600" lvl="2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3pPr>
            <a:lvl4pPr marL="1828800" lvl="3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4pPr>
            <a:lvl5pPr marL="2286000" lvl="4" indent="-3429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2400"/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">
  <p:cSld name="タイトル（中央） 2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3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3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4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4"/>
          <p:cNvSpPr/>
          <p:nvPr/>
        </p:nvSpPr>
        <p:spPr>
          <a:xfrm>
            <a:off x="-15627" y="-1003"/>
            <a:ext cx="13036200" cy="9297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4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4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95" name="Google Shape;195;p3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7" name="Google Shape;197;p34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&amp;箇条書き">
  <p:cSld name="タイトル&amp;箇条書き 5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5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01" name="Google Shape;201;p3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6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36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05" name="Google Shape;205;p3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7" name="Google Shape;207;p36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画像（横長）">
  <p:cSld name="画像（横長）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7"/>
          <p:cNvSpPr>
            <a:spLocks noGrp="1"/>
          </p:cNvSpPr>
          <p:nvPr>
            <p:ph type="pic" idx="2"/>
          </p:nvPr>
        </p:nvSpPr>
        <p:spPr>
          <a:xfrm>
            <a:off x="381856" y="114242"/>
            <a:ext cx="12228300" cy="8156400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37"/>
          <p:cNvSpPr txBox="1">
            <a:spLocks noGrp="1"/>
          </p:cNvSpPr>
          <p:nvPr>
            <p:ph type="title"/>
          </p:nvPr>
        </p:nvSpPr>
        <p:spPr>
          <a:xfrm>
            <a:off x="1270000" y="7529485"/>
            <a:ext cx="10464900" cy="10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7"/>
          <p:cNvSpPr txBox="1">
            <a:spLocks noGrp="1"/>
          </p:cNvSpPr>
          <p:nvPr>
            <p:ph type="body" idx="1"/>
          </p:nvPr>
        </p:nvSpPr>
        <p:spPr>
          <a:xfrm>
            <a:off x="1270000" y="8766416"/>
            <a:ext cx="10464900" cy="8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37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画像（縦長）">
  <p:cSld name="画像（縦長）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8"/>
          <p:cNvSpPr>
            <a:spLocks noGrp="1"/>
          </p:cNvSpPr>
          <p:nvPr>
            <p:ph type="pic" idx="2"/>
          </p:nvPr>
        </p:nvSpPr>
        <p:spPr>
          <a:xfrm>
            <a:off x="3172417" y="635000"/>
            <a:ext cx="12357000" cy="8238000"/>
          </a:xfrm>
          <a:prstGeom prst="rect">
            <a:avLst/>
          </a:prstGeom>
          <a:noFill/>
          <a:ln>
            <a:noFill/>
          </a:ln>
          <a:effectLst>
            <a:outerShdw blurRad="127000" dist="114245" dir="5400000" rotWithShape="0">
              <a:srgbClr val="000000">
                <a:alpha val="49411"/>
              </a:srgbClr>
            </a:outerShdw>
          </a:effectLst>
        </p:spPr>
      </p:sp>
      <p:sp>
        <p:nvSpPr>
          <p:cNvPr id="217" name="Google Shape;217;p38"/>
          <p:cNvSpPr/>
          <p:nvPr/>
        </p:nvSpPr>
        <p:spPr>
          <a:xfrm>
            <a:off x="599644" y="618569"/>
            <a:ext cx="6293700" cy="8229600"/>
          </a:xfrm>
          <a:prstGeom prst="rect">
            <a:avLst/>
          </a:prstGeom>
          <a:solidFill>
            <a:srgbClr val="FFFFFF">
              <a:alpha val="96470"/>
            </a:srgbClr>
          </a:solidFill>
          <a:ln>
            <a:noFill/>
          </a:ln>
          <a:effectLst>
            <a:outerShdw blurRad="127000" dist="114245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8"/>
          <p:cNvSpPr txBox="1">
            <a:spLocks noGrp="1"/>
          </p:cNvSpPr>
          <p:nvPr>
            <p:ph type="title"/>
          </p:nvPr>
        </p:nvSpPr>
        <p:spPr>
          <a:xfrm>
            <a:off x="729335" y="903529"/>
            <a:ext cx="6028200" cy="24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DF1F00"/>
              </a:buClr>
              <a:buSzPts val="4800"/>
              <a:buFont typeface="Arial"/>
              <a:buNone/>
              <a:defRPr sz="4800">
                <a:solidFill>
                  <a:srgbClr val="DF1F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8"/>
          <p:cNvSpPr txBox="1">
            <a:spLocks noGrp="1"/>
          </p:cNvSpPr>
          <p:nvPr>
            <p:ph type="body" idx="1"/>
          </p:nvPr>
        </p:nvSpPr>
        <p:spPr>
          <a:xfrm>
            <a:off x="952500" y="4119320"/>
            <a:ext cx="5334000" cy="44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20" name="Google Shape;220;p3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箇条書き">
  <p:cSld name="箇条書き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9"/>
          <p:cNvSpPr/>
          <p:nvPr/>
        </p:nvSpPr>
        <p:spPr>
          <a:xfrm>
            <a:off x="-15627" y="457519"/>
            <a:ext cx="13036200" cy="88386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9"/>
          <p:cNvSpPr txBox="1">
            <a:spLocks noGrp="1"/>
          </p:cNvSpPr>
          <p:nvPr>
            <p:ph type="body" idx="1"/>
          </p:nvPr>
        </p:nvSpPr>
        <p:spPr>
          <a:xfrm>
            <a:off x="952500" y="1153762"/>
            <a:ext cx="11099700" cy="77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24" name="Google Shape;224;p39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3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、箇条書き、画像">
  <p:cSld name="タイトル、箇条書き、画像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>
            <a:spLocks noGrp="1"/>
          </p:cNvSpPr>
          <p:nvPr>
            <p:ph type="pic" idx="2"/>
          </p:nvPr>
        </p:nvSpPr>
        <p:spPr>
          <a:xfrm>
            <a:off x="4533900" y="2603500"/>
            <a:ext cx="9429600" cy="6286500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411"/>
              </a:srgbClr>
            </a:outerShdw>
          </a:effectLst>
        </p:spPr>
      </p:sp>
      <p:sp>
        <p:nvSpPr>
          <p:cNvPr id="228" name="Google Shape;228;p40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40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30" name="Google Shape;230;p4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4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2" name="Google Shape;232;p40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、箇条書き、画像 2画像">
  <p:cSld name="タイトル、箇条書き、画像 2画像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>
            <a:spLocks noGrp="1"/>
          </p:cNvSpPr>
          <p:nvPr>
            <p:ph type="pic" idx="2"/>
          </p:nvPr>
        </p:nvSpPr>
        <p:spPr>
          <a:xfrm>
            <a:off x="4533900" y="2400300"/>
            <a:ext cx="9429600" cy="3174900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411"/>
              </a:srgbClr>
            </a:outerShdw>
          </a:effectLst>
        </p:spPr>
      </p:sp>
      <p:sp>
        <p:nvSpPr>
          <p:cNvPr id="235" name="Google Shape;235;p41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41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37" name="Google Shape;237;p41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4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9" name="Google Shape;239;p41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41"/>
          <p:cNvSpPr>
            <a:spLocks noGrp="1"/>
          </p:cNvSpPr>
          <p:nvPr>
            <p:ph type="pic" idx="3"/>
          </p:nvPr>
        </p:nvSpPr>
        <p:spPr>
          <a:xfrm>
            <a:off x="4533900" y="5817891"/>
            <a:ext cx="9429600" cy="3174900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411"/>
              </a:srgbClr>
            </a:outerShdw>
          </a:effectLst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引用">
  <p:cSld name="引用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2"/>
          <p:cNvSpPr txBox="1">
            <a:spLocks noGrp="1"/>
          </p:cNvSpPr>
          <p:nvPr>
            <p:ph type="body" idx="1"/>
          </p:nvPr>
        </p:nvSpPr>
        <p:spPr>
          <a:xfrm>
            <a:off x="1270000" y="8535368"/>
            <a:ext cx="104649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43" name="Google Shape;243;p42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  <a:defRPr sz="3800"/>
            </a:lvl1pPr>
            <a:lvl2pPr marL="914400" lvl="1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42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4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">
  <p:cSld name="タイトル（中央）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背景写真のみ">
  <p:cSld name="背景写真のみ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写真">
  <p:cSld name="写真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4"/>
          <p:cNvSpPr>
            <a:spLocks noGrp="1"/>
          </p:cNvSpPr>
          <p:nvPr>
            <p:ph type="pic" idx="2"/>
          </p:nvPr>
        </p:nvSpPr>
        <p:spPr>
          <a:xfrm>
            <a:off x="-812800" y="0"/>
            <a:ext cx="14622900" cy="9753600"/>
          </a:xfrm>
          <a:prstGeom prst="rect">
            <a:avLst/>
          </a:prstGeom>
          <a:noFill/>
          <a:ln>
            <a:noFill/>
          </a:ln>
        </p:spPr>
      </p:sp>
      <p:sp>
        <p:nvSpPr>
          <p:cNvPr id="250" name="Google Shape;250;p4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4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7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5800"/>
              <a:buFont typeface="Arial"/>
              <a:buNone/>
              <a:defRPr sz="5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45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55" name="Google Shape;255;p45"/>
          <p:cNvSpPr/>
          <p:nvPr/>
        </p:nvSpPr>
        <p:spPr>
          <a:xfrm>
            <a:off x="12137539" y="8924439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45"/>
          <p:cNvSpPr/>
          <p:nvPr/>
        </p:nvSpPr>
        <p:spPr>
          <a:xfrm>
            <a:off x="329337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45"/>
          <p:cNvSpPr txBox="1">
            <a:spLocks noGrp="1"/>
          </p:cNvSpPr>
          <p:nvPr>
            <p:ph type="sldNum" idx="12"/>
          </p:nvPr>
        </p:nvSpPr>
        <p:spPr>
          <a:xfrm>
            <a:off x="12294727" y="9102239"/>
            <a:ext cx="3969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8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6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46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marL="914400" lvl="1" indent="-32004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44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61" name="Google Shape;261;p4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4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3" name="Google Shape;263;p46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4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sz="3200"/>
            </a:lvl1pPr>
            <a:lvl2pPr marL="914400" lvl="1" indent="-39116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>
                <a:latin typeface="Arial"/>
                <a:ea typeface="Arial"/>
                <a:cs typeface="Arial"/>
                <a:sym typeface="Arial"/>
              </a:defRPr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（中央） 1">
  <p:cSld name="TITLE_AND_BODY_1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7"/>
          <p:cNvSpPr/>
          <p:nvPr/>
        </p:nvSpPr>
        <p:spPr>
          <a:xfrm>
            <a:off x="-15627" y="1302593"/>
            <a:ext cx="13036200" cy="7148400"/>
          </a:xfrm>
          <a:prstGeom prst="rect">
            <a:avLst/>
          </a:prstGeom>
          <a:solidFill>
            <a:srgbClr val="FFFFFF">
              <a:alpha val="74509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800"/>
              <a:buNone/>
              <a:defRPr/>
            </a:lvl1pPr>
            <a:lvl2pPr marL="914400" lvl="1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marL="1371600" lvl="2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  <a:defRPr sz="3200"/>
            </a:lvl1pPr>
            <a:lvl2pPr marL="914400" lvl="1" indent="-39116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Char char="•"/>
              <a:defRPr sz="3200"/>
            </a:lvl2pPr>
            <a:lvl3pPr marL="1371600" lvl="2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9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タイトル&amp;箇条書き">
  <p:cSld name="タイトル&amp;箇条書き 3">
    <p:bg>
      <p:bgPr>
        <a:blipFill rotWithShape="1">
          <a:blip r:embed="rId2">
            <a:alphaModFix/>
          </a:blip>
          <a:tile tx="0" ty="0" sx="99996" sy="99996" flip="none" algn="tl"/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/>
          <p:nvPr/>
        </p:nvSpPr>
        <p:spPr>
          <a:xfrm>
            <a:off x="-15627" y="-1003"/>
            <a:ext cx="13036200" cy="9297000"/>
          </a:xfrm>
          <a:prstGeom prst="rect">
            <a:avLst/>
          </a:prstGeom>
          <a:solidFill>
            <a:srgbClr val="FFFFFF">
              <a:alpha val="90196"/>
            </a:srgbClr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1pPr>
            <a:lvl2pPr marL="914400" lvl="1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2pPr>
            <a:lvl3pPr marL="1371600" lvl="2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3pPr>
            <a:lvl4pPr marL="1828800" lvl="3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4pPr>
            <a:lvl5pPr marL="2286000" lvl="4" indent="-381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 sz="3200"/>
            </a:lvl5pPr>
            <a:lvl6pPr marL="2743200" lvl="5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" name="Google Shape;65;p10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051174" y="-3368"/>
            <a:ext cx="10517400" cy="16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M PLUS 1p"/>
              <a:buNone/>
              <a:defRPr sz="6400" b="1" i="0" u="none" strike="noStrike" cap="none">
                <a:solidFill>
                  <a:srgbClr val="424242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024852" y="2031722"/>
            <a:ext cx="10570200" cy="72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6039592" y="1575599"/>
            <a:ext cx="2540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oogle Shape;10;p1" descr="fujisakura.jpg"/>
          <p:cNvPicPr preferRelativeResize="0"/>
          <p:nvPr/>
        </p:nvPicPr>
        <p:blipFill rotWithShape="1">
          <a:blip r:embed="rId12">
            <a:alphaModFix/>
          </a:blip>
          <a:srcRect l="30078" r="57424"/>
          <a:stretch/>
        </p:blipFill>
        <p:spPr>
          <a:xfrm>
            <a:off x="-5438" y="4"/>
            <a:ext cx="1624963" cy="975360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/>
          <p:nvPr/>
        </p:nvSpPr>
        <p:spPr>
          <a:xfrm>
            <a:off x="447968" y="406244"/>
            <a:ext cx="711300" cy="711300"/>
          </a:xfrm>
          <a:prstGeom prst="ellipse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451365" y="584044"/>
            <a:ext cx="7113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2051174" y="-3368"/>
            <a:ext cx="10517400" cy="16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M PLUS 1p"/>
              <a:buNone/>
              <a:defRPr sz="6400" b="1" i="0" u="none" strike="noStrike" cap="none">
                <a:solidFill>
                  <a:srgbClr val="424242"/>
                </a:solidFill>
                <a:latin typeface="M PLUS 1p"/>
                <a:ea typeface="M PLUS 1p"/>
                <a:cs typeface="M PLUS 1p"/>
                <a:sym typeface="M PLUS 1p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42424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>
            <a:off x="2024852" y="2031722"/>
            <a:ext cx="10570200" cy="72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  <a:defRPr sz="3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✓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19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19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12"/>
          <p:cNvSpPr/>
          <p:nvPr/>
        </p:nvSpPr>
        <p:spPr>
          <a:xfrm>
            <a:off x="6039592" y="1575599"/>
            <a:ext cx="2540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2"/>
          <p:cNvSpPr/>
          <p:nvPr/>
        </p:nvSpPr>
        <p:spPr>
          <a:xfrm>
            <a:off x="0" y="9713759"/>
            <a:ext cx="13004700" cy="37200"/>
          </a:xfrm>
          <a:prstGeom prst="rect">
            <a:avLst/>
          </a:prstGeom>
          <a:gradFill>
            <a:gsLst>
              <a:gs pos="0">
                <a:srgbClr val="FF3B00"/>
              </a:gs>
              <a:gs pos="100000">
                <a:srgbClr val="A6B3E6"/>
              </a:gs>
            </a:gsLst>
            <a:lin ang="10800025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12" descr="fujisakura.jpg"/>
          <p:cNvPicPr preferRelativeResize="0"/>
          <p:nvPr/>
        </p:nvPicPr>
        <p:blipFill rotWithShape="1">
          <a:blip r:embed="rId13">
            <a:alphaModFix/>
          </a:blip>
          <a:srcRect l="30078" r="57424"/>
          <a:stretch/>
        </p:blipFill>
        <p:spPr>
          <a:xfrm>
            <a:off x="-5438" y="4"/>
            <a:ext cx="1624963" cy="975360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2"/>
          <p:cNvSpPr/>
          <p:nvPr/>
        </p:nvSpPr>
        <p:spPr>
          <a:xfrm>
            <a:off x="447968" y="406244"/>
            <a:ext cx="711300" cy="711300"/>
          </a:xfrm>
          <a:prstGeom prst="ellipse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2"/>
          <p:cNvSpPr txBox="1">
            <a:spLocks noGrp="1"/>
          </p:cNvSpPr>
          <p:nvPr>
            <p:ph type="sldNum" idx="12"/>
          </p:nvPr>
        </p:nvSpPr>
        <p:spPr>
          <a:xfrm>
            <a:off x="451365" y="584044"/>
            <a:ext cx="7113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  <a:defRPr sz="6400" b="0" i="0" u="none" strike="noStrike" cap="none">
                <a:solidFill>
                  <a:srgbClr val="C63024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" name="Google Shape;140;p24"/>
          <p:cNvSpPr/>
          <p:nvPr/>
        </p:nvSpPr>
        <p:spPr>
          <a:xfrm>
            <a:off x="12137540" y="8924440"/>
            <a:ext cx="711300" cy="711300"/>
          </a:xfrm>
          <a:prstGeom prst="ellipse">
            <a:avLst/>
          </a:prstGeom>
          <a:solidFill>
            <a:srgbClr val="FF3455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  <p:sp>
        <p:nvSpPr>
          <p:cNvPr id="142" name="Google Shape;142;p24"/>
          <p:cNvSpPr/>
          <p:nvPr/>
        </p:nvSpPr>
        <p:spPr>
          <a:xfrm>
            <a:off x="329338" y="-1292"/>
            <a:ext cx="320700" cy="2159100"/>
          </a:xfrm>
          <a:prstGeom prst="rect">
            <a:avLst/>
          </a:prstGeom>
          <a:solidFill>
            <a:srgbClr val="DF1F00"/>
          </a:solidFill>
          <a:ln>
            <a:noFill/>
          </a:ln>
          <a:effectLst>
            <a:outerShdw blurRad="38100" dist="25400" dir="5400000" rotWithShape="0">
              <a:srgbClr val="000000">
                <a:alpha val="49411"/>
              </a:srgbClr>
            </a:outerShdw>
          </a:effectLst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4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7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>
            <a:spLocks noGrp="1"/>
          </p:cNvSpPr>
          <p:nvPr>
            <p:ph type="title"/>
          </p:nvPr>
        </p:nvSpPr>
        <p:spPr>
          <a:xfrm>
            <a:off x="0" y="4564600"/>
            <a:ext cx="13004700" cy="16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>
                <a:solidFill>
                  <a:schemeClr val="accent5"/>
                </a:solidFill>
              </a:rPr>
              <a:t>IT日本語1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69" name="Google Shape;269;p47"/>
          <p:cNvSpPr txBox="1">
            <a:spLocks noGrp="1"/>
          </p:cNvSpPr>
          <p:nvPr>
            <p:ph type="body" idx="1"/>
          </p:nvPr>
        </p:nvSpPr>
        <p:spPr>
          <a:xfrm>
            <a:off x="1270000" y="7260956"/>
            <a:ext cx="10464900" cy="1881900"/>
          </a:xfrm>
          <a:prstGeom prst="rect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txBody>
          <a:bodyPr spcFirstLastPara="1" wrap="square" lIns="254000" tIns="254000" rIns="254000" bIns="2540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b="1"/>
              <a:t>12</a:t>
            </a:r>
            <a:r>
              <a:rPr lang="en-US" sz="3200" b="1"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b="1"/>
              <a:t> ネットワークの伝送速度</a:t>
            </a:r>
            <a:endParaRPr b="1"/>
          </a:p>
        </p:txBody>
      </p:sp>
      <p:sp>
        <p:nvSpPr>
          <p:cNvPr id="270" name="Google Shape;270;p47"/>
          <p:cNvSpPr txBox="1">
            <a:spLocks noGrp="1"/>
          </p:cNvSpPr>
          <p:nvPr>
            <p:ph type="sldNum" idx="12"/>
          </p:nvPr>
        </p:nvSpPr>
        <p:spPr>
          <a:xfrm>
            <a:off x="-326812" y="-3008932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6"/>
          <p:cNvSpPr txBox="1">
            <a:spLocks noGrp="1"/>
          </p:cNvSpPr>
          <p:nvPr>
            <p:ph type="sldNum" idx="12"/>
          </p:nvPr>
        </p:nvSpPr>
        <p:spPr>
          <a:xfrm>
            <a:off x="12268604" y="9102240"/>
            <a:ext cx="4491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aphicFrame>
        <p:nvGraphicFramePr>
          <p:cNvPr id="329" name="Google Shape;329;p56"/>
          <p:cNvGraphicFramePr/>
          <p:nvPr/>
        </p:nvGraphicFramePr>
        <p:xfrm>
          <a:off x="308311" y="2192153"/>
          <a:ext cx="11884100" cy="7458209"/>
        </p:xfrm>
        <a:graphic>
          <a:graphicData uri="http://schemas.openxmlformats.org/drawingml/2006/table">
            <a:tbl>
              <a:tblPr bandRow="1">
                <a:noFill/>
                <a:tableStyleId>{6500D3C3-8BF5-4C69-B888-0BF403818E80}</a:tableStyleId>
              </a:tblPr>
              <a:tblGrid>
                <a:gridCol w="607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0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0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カタカナ語</a:t>
                      </a:r>
                      <a:endParaRPr sz="30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ローマ字</a:t>
                      </a:r>
                      <a:endParaRPr sz="30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3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 dirty="0" err="1"/>
                        <a:t>ビット</a:t>
                      </a:r>
                      <a:r>
                        <a:rPr lang="en-US" sz="3000" u="none" strike="noStrike" cap="none" dirty="0"/>
                        <a:t> </a:t>
                      </a:r>
                      <a:r>
                        <a:rPr lang="en-US" sz="3000" dirty="0">
                          <a:solidFill>
                            <a:schemeClr val="dk1"/>
                          </a:solidFill>
                        </a:rPr>
                        <a:t>パー </a:t>
                      </a:r>
                      <a:r>
                        <a:rPr lang="en-US" sz="3000" dirty="0" err="1">
                          <a:solidFill>
                            <a:schemeClr val="dk1"/>
                          </a:solidFill>
                        </a:rPr>
                        <a:t>セカンド</a:t>
                      </a:r>
                      <a:endParaRPr sz="3000" u="none" strike="noStrike" cap="none" dirty="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 u="none" strike="noStrike" cap="none" dirty="0" err="1"/>
                        <a:t>バイト</a:t>
                      </a:r>
                      <a:endParaRPr sz="3000" u="none" strike="noStrike" cap="none" dirty="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エラーチェック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データ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ネットワーク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セキュリティ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スイッチングハブ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スプリッタ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ゲートウェイ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 dirty="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30" name="Google Shape;330;p56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カタカナ語</a:t>
            </a:r>
            <a:endParaRPr b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7"/>
          <p:cNvSpPr txBox="1">
            <a:spLocks noGrp="1"/>
          </p:cNvSpPr>
          <p:nvPr>
            <p:ph type="sldNum" idx="12"/>
          </p:nvPr>
        </p:nvSpPr>
        <p:spPr>
          <a:xfrm>
            <a:off x="12268604" y="9102240"/>
            <a:ext cx="4491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336" name="Google Shape;336;p57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アルファベット語</a:t>
            </a:r>
            <a:endParaRPr b="0"/>
          </a:p>
        </p:txBody>
      </p:sp>
      <p:graphicFrame>
        <p:nvGraphicFramePr>
          <p:cNvPr id="337" name="Google Shape;337;p57"/>
          <p:cNvGraphicFramePr/>
          <p:nvPr>
            <p:extLst>
              <p:ext uri="{D42A27DB-BD31-4B8C-83A1-F6EECF244321}">
                <p14:modId xmlns:p14="http://schemas.microsoft.com/office/powerpoint/2010/main" val="42158511"/>
              </p:ext>
            </p:extLst>
          </p:nvPr>
        </p:nvGraphicFramePr>
        <p:xfrm>
          <a:off x="638386" y="2313878"/>
          <a:ext cx="11366175" cy="5848503"/>
        </p:xfrm>
        <a:graphic>
          <a:graphicData uri="http://schemas.openxmlformats.org/drawingml/2006/table">
            <a:tbl>
              <a:tblPr bandRow="1">
                <a:noFill/>
                <a:tableStyleId>{6500D3C3-8BF5-4C69-B888-0BF403818E80}</a:tableStyleId>
              </a:tblPr>
              <a:tblGrid>
                <a:gridCol w="533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3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0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6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アルファベット</a:t>
                      </a:r>
                      <a:endParaRPr sz="26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6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読み方</a:t>
                      </a:r>
                      <a:endParaRPr sz="26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3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bps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ja-JP" altLang="en-US" sz="3000" u="none" strike="noStrike" cap="none" dirty="0"/>
                        <a:t>ビーピーエス</a:t>
                      </a:r>
                      <a:endParaRPr sz="3000" u="none" strike="noStrike" cap="none" dirty="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Kbps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ja-JP" altLang="en-US" sz="3000" u="none" strike="noStrike" cap="none" dirty="0"/>
                        <a:t>キロビーピーエス</a:t>
                      </a:r>
                      <a:endParaRPr sz="3000" u="none" strike="noStrike" cap="none" dirty="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Mbps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0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Gbps</a:t>
                      </a:r>
                      <a:endParaRPr sz="300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0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Mビット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10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ADSL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107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FTTH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 dirty="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8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データ伝送速度</a:t>
            </a:r>
            <a:endParaRPr/>
          </a:p>
        </p:txBody>
      </p:sp>
      <p:sp>
        <p:nvSpPr>
          <p:cNvPr id="343" name="Google Shape;343;p58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9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データ伝送速度</a:t>
            </a:r>
            <a:endParaRPr b="0"/>
          </a:p>
        </p:txBody>
      </p:sp>
      <p:sp>
        <p:nvSpPr>
          <p:cNvPr id="349" name="Google Shape;349;p5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350" name="Google Shape;350;p59"/>
          <p:cNvSpPr txBox="1"/>
          <p:nvPr/>
        </p:nvSpPr>
        <p:spPr>
          <a:xfrm>
            <a:off x="356650" y="2170250"/>
            <a:ext cx="125130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これまでにさまざまな通信方法を見てきましたが、通信方法を評価する標準の１つに、通信速度があります。通信速度とは、データの伝送速度のことをいいます。</a:t>
            </a:r>
            <a:endParaRPr sz="3000"/>
          </a:p>
          <a:p>
            <a:pPr marL="0" marR="0" lvl="0" indent="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具体的には１秒間に何ビット分のデータを送ることができるかで表し、単位はビット／秒（bps: bit per second）を用います。つまり、通信速度が早いというのは、短い時間でより多くのデータを運ぶことができるということです。例えば、１秒間に１００万ビットを伝送できる伝送路の伝送速度は、１Mビット／秒（１Mbps）となります。</a:t>
            </a:r>
            <a:br>
              <a:rPr lang="en-US" sz="3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50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0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データ伝送速度</a:t>
            </a:r>
            <a:endParaRPr b="0"/>
          </a:p>
        </p:txBody>
      </p:sp>
      <p:sp>
        <p:nvSpPr>
          <p:cNvPr id="356" name="Google Shape;356;p6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357" name="Google Shape;357;p60"/>
          <p:cNvSpPr txBox="1"/>
          <p:nvPr/>
        </p:nvSpPr>
        <p:spPr>
          <a:xfrm>
            <a:off x="356650" y="2170250"/>
            <a:ext cx="125130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-US" sz="3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50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8" name="Google Shape;358;p60" descr="Captur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0520" y="2218055"/>
            <a:ext cx="12303125" cy="630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1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新しい言葉を覚えましょう</a:t>
            </a:r>
            <a:endParaRPr/>
          </a:p>
        </p:txBody>
      </p:sp>
      <p:sp>
        <p:nvSpPr>
          <p:cNvPr id="364" name="Google Shape;364;p6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365" name="Google Shape;365;p61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新しい言葉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の</a:t>
            </a:r>
            <a:endParaRPr sz="6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読み方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sz="64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意味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を勉強する</a:t>
            </a:r>
            <a:endParaRPr sz="6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6" name="Google Shape;366;p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82750" y="5404500"/>
            <a:ext cx="4836639" cy="3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2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372" name="Google Shape;372;p62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373" name="Google Shape;373;p62"/>
          <p:cNvGraphicFramePr/>
          <p:nvPr/>
        </p:nvGraphicFramePr>
        <p:xfrm>
          <a:off x="322871" y="2113346"/>
          <a:ext cx="11391675" cy="7650500"/>
        </p:xfrm>
        <a:graphic>
          <a:graphicData uri="http://schemas.openxmlformats.org/drawingml/2006/table">
            <a:tbl>
              <a:tblPr>
                <a:noFill/>
                <a:tableStyleId>{D7C6EC1D-139F-407C-AB41-9F65DAFB20BE}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No. 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新しい言葉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読み方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1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通信方法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2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評価する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3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基準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4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/>
                        <a:t>通信速度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5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/>
                        <a:t>表す</a:t>
                      </a:r>
                      <a:endParaRPr sz="30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6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単位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7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早い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8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短い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9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運ぶ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10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伝送する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379" name="Google Shape;379;p63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ct val="100000"/>
              <a:buFont typeface="Arial"/>
              <a:buNone/>
            </a:pPr>
            <a:r>
              <a:rPr lang="en-US"/>
              <a:t>新しい言葉の意味を覚えましょう</a:t>
            </a:r>
            <a:endParaRPr/>
          </a:p>
        </p:txBody>
      </p:sp>
      <p:graphicFrame>
        <p:nvGraphicFramePr>
          <p:cNvPr id="380" name="Google Shape;380;p63"/>
          <p:cNvGraphicFramePr/>
          <p:nvPr/>
        </p:nvGraphicFramePr>
        <p:xfrm>
          <a:off x="322871" y="2113346"/>
          <a:ext cx="11391675" cy="7650500"/>
        </p:xfrm>
        <a:graphic>
          <a:graphicData uri="http://schemas.openxmlformats.org/drawingml/2006/table">
            <a:tbl>
              <a:tblPr>
                <a:noFill/>
                <a:tableStyleId>{D7C6EC1D-139F-407C-AB41-9F65DAFB20BE}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9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6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No. 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新しい言葉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意味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1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通信方法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2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評価する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3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基準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4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/>
                        <a:t>通信速度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5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/>
                        <a:t>表す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6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単位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7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早い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8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短い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9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運ぶ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10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伝送する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386" name="Google Shape;386;p64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ct val="100000"/>
              <a:buFont typeface="Arial"/>
              <a:buNone/>
            </a:pPr>
            <a:r>
              <a:rPr lang="en-US"/>
              <a:t>新しい言葉の意味を覚えましょう</a:t>
            </a:r>
            <a:endParaRPr/>
          </a:p>
        </p:txBody>
      </p:sp>
      <p:graphicFrame>
        <p:nvGraphicFramePr>
          <p:cNvPr id="387" name="Google Shape;387;p64"/>
          <p:cNvGraphicFramePr/>
          <p:nvPr/>
        </p:nvGraphicFramePr>
        <p:xfrm>
          <a:off x="322871" y="2113346"/>
          <a:ext cx="11391675" cy="7650500"/>
        </p:xfrm>
        <a:graphic>
          <a:graphicData uri="http://schemas.openxmlformats.org/drawingml/2006/table">
            <a:tbl>
              <a:tblPr>
                <a:noFill/>
                <a:tableStyleId>{D7C6EC1D-139F-407C-AB41-9F65DAFB20BE}</a:tableStyleId>
              </a:tblPr>
              <a:tblGrid>
                <a:gridCol w="82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11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58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No. 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ベトナム語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日本語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1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3000"/>
                        <a:t>Phương pháp truyền thông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2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3000"/>
                        <a:t>Đánh giá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3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3000"/>
                        <a:t>Tiêu chí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4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3000"/>
                        <a:t>Tốc độ truyền thông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5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Diễn tả, biểu thị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6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3000"/>
                        <a:t>Đơn vị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7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3000"/>
                        <a:t>Nhanh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8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3000"/>
                        <a:t>Ngắn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9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3000"/>
                        <a:t>Vận chuyển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695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10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3000"/>
                        <a:t>Truyền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5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新しい言葉の作文</a:t>
            </a:r>
            <a:endParaRPr/>
          </a:p>
        </p:txBody>
      </p:sp>
      <p:sp>
        <p:nvSpPr>
          <p:cNvPr id="393" name="Google Shape;393;p6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394" name="Google Shape;394;p65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新しい言葉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を使って</a:t>
            </a:r>
            <a:b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文章を作ってみましょう</a:t>
            </a:r>
            <a:endParaRPr sz="6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5" name="Google Shape;395;p6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30750" y="5670725"/>
            <a:ext cx="3277883" cy="357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8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ノート作成</a:t>
            </a:r>
            <a:endParaRPr/>
          </a:p>
        </p:txBody>
      </p:sp>
      <p:sp>
        <p:nvSpPr>
          <p:cNvPr id="276" name="Google Shape;276;p48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6"/>
          <p:cNvSpPr txBox="1"/>
          <p:nvPr/>
        </p:nvSpPr>
        <p:spPr>
          <a:xfrm>
            <a:off x="833900" y="2610575"/>
            <a:ext cx="11535900" cy="30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508000" marR="0" lvl="0" indent="-508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AutoNum type="arabicPeriod"/>
            </a:pP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新しい言葉から好きな言葉を選びます。</a:t>
            </a:r>
            <a:endParaRPr sz="4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08000" marR="0" lvl="0" indent="-508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300"/>
              <a:buFont typeface="Arial"/>
              <a:buAutoNum type="arabicPeriod"/>
            </a:pPr>
            <a:r>
              <a:rPr lang="en-US" sz="43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二文以上の</a:t>
            </a: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日本語の文章を作成します。</a:t>
            </a:r>
            <a:endParaRPr sz="4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08000" marR="0" lvl="0" indent="-508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Arial"/>
              <a:buAutoNum type="arabicPeriod"/>
            </a:pPr>
            <a:r>
              <a:rPr lang="en-US" sz="43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作成した文章をチャットワークで送ります。</a:t>
            </a:r>
            <a:endParaRPr sz="43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6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402" name="Google Shape;402;p66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新しい言葉の作文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7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文章の理解</a:t>
            </a:r>
            <a:endParaRPr/>
          </a:p>
        </p:txBody>
      </p:sp>
      <p:sp>
        <p:nvSpPr>
          <p:cNvPr id="408" name="Google Shape;408;p67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409" name="Google Shape;409;p67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文章を読んで、</a:t>
            </a:r>
            <a:r>
              <a:rPr lang="en-US" sz="64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意味を理解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できるようにしましょう</a:t>
            </a:r>
            <a:endParaRPr sz="6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0" name="Google Shape;410;p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82750" y="5404500"/>
            <a:ext cx="4836639" cy="3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8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データ伝送速度</a:t>
            </a:r>
            <a:endParaRPr b="0"/>
          </a:p>
        </p:txBody>
      </p:sp>
      <p:sp>
        <p:nvSpPr>
          <p:cNvPr id="416" name="Google Shape;416;p6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17" name="Google Shape;417;p68"/>
          <p:cNvSpPr txBox="1"/>
          <p:nvPr/>
        </p:nvSpPr>
        <p:spPr>
          <a:xfrm>
            <a:off x="356650" y="2170250"/>
            <a:ext cx="12513000" cy="6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これまでにさまざまな通信方法を見てきましたが、通信方法を評価する標準の１つに、通信速度があります。通信速度とは、データの伝送速度のことをいいます。</a:t>
            </a:r>
            <a:endParaRPr sz="3000"/>
          </a:p>
          <a:p>
            <a:pPr marL="0" marR="0" lvl="0" indent="0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具体的には１秒間に何ビット分のデータを送ることができるかで表し、単位はビット／秒（bps: bit per second）を用います。つまり、通信速度が早いというのは、短い時間でより多くのデータを運ぶことができるということです。例えば、１秒間に１００万ビットを伝送できる伝送路の伝送速度は、１Mビット／秒（１Mbps）となります。</a:t>
            </a:r>
            <a:br>
              <a:rPr lang="en-US" sz="30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5000"/>
              </a:spcBef>
              <a:spcAft>
                <a:spcPts val="25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9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データ伝送時間の計算方法</a:t>
            </a:r>
            <a:endParaRPr/>
          </a:p>
        </p:txBody>
      </p:sp>
      <p:sp>
        <p:nvSpPr>
          <p:cNvPr id="423" name="Google Shape;423;p69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70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データ伝送時間の計算方法</a:t>
            </a:r>
            <a:endParaRPr b="0"/>
          </a:p>
        </p:txBody>
      </p:sp>
      <p:sp>
        <p:nvSpPr>
          <p:cNvPr id="429" name="Google Shape;429;p7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30" name="Google Shape;430;p70"/>
          <p:cNvSpPr txBox="1"/>
          <p:nvPr/>
        </p:nvSpPr>
        <p:spPr>
          <a:xfrm>
            <a:off x="356870" y="2565400"/>
            <a:ext cx="12032616" cy="64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あるデータを送るのにかかる時間を、データ伝送時間といいます。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例えば、10Mビット／秒の回線</a:t>
            </a:r>
            <a:r>
              <a:rPr lang="en-US" sz="3000"/>
              <a:t>経由で</a:t>
            </a: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、5Mバイトの映像ファイルを送る場合、伝送時間は次のように計算できます。1バイトは8</a:t>
            </a:r>
            <a:r>
              <a:rPr lang="en-US" sz="3000"/>
              <a:t>ビット</a:t>
            </a: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ですので、バイトをビットに換算する時には8をかけます。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1" name="Google Shape;431;p70" descr="Capture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334385" y="5596890"/>
            <a:ext cx="6781800" cy="880745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411"/>
              </a:srgbClr>
            </a:outerShdw>
          </a:effec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1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データ伝送時間の計算方法</a:t>
            </a:r>
            <a:endParaRPr b="0"/>
          </a:p>
        </p:txBody>
      </p:sp>
      <p:sp>
        <p:nvSpPr>
          <p:cNvPr id="437" name="Google Shape;437;p7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438" name="Google Shape;438;p71"/>
          <p:cNvSpPr txBox="1"/>
          <p:nvPr/>
        </p:nvSpPr>
        <p:spPr>
          <a:xfrm>
            <a:off x="356870" y="2263775"/>
            <a:ext cx="12513310" cy="671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しかし、実際の伝送時間はこの計算どおりにはなりません。送られるデータには、宛先やエラーチェックのための制御情報が</a:t>
            </a:r>
            <a:r>
              <a:rPr lang="en-US" sz="3000"/>
              <a:t>付け</a:t>
            </a: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られていて、その分だけデータ量が多くなります。また、相手がデータを受け取った際には応答確認のデータがやりとりされるなど、純粋に送りたいデータの送信だけに100％回線を使うことができるわけではありません。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回線容量に対して、伝送可能なデータの容量の割合のことを回線利用率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と言い、伝送時間を求める際には、この回線利用率を考慮する必要が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あります。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72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/>
              <a:t>データ伝送時間の計算方法</a:t>
            </a:r>
            <a:endParaRPr/>
          </a:p>
        </p:txBody>
      </p:sp>
      <p:pic>
        <p:nvPicPr>
          <p:cNvPr id="444" name="Google Shape;444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1925" y="2197804"/>
            <a:ext cx="9758772" cy="2218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1925" y="5054278"/>
            <a:ext cx="10660951" cy="4101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3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新しい言葉を覚えましょう</a:t>
            </a:r>
            <a:endParaRPr/>
          </a:p>
        </p:txBody>
      </p:sp>
      <p:sp>
        <p:nvSpPr>
          <p:cNvPr id="451" name="Google Shape;451;p7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452" name="Google Shape;452;p73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新しい言葉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の</a:t>
            </a:r>
            <a:endParaRPr sz="6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読み方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、</a:t>
            </a:r>
            <a:r>
              <a:rPr lang="en-US" sz="64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意味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を勉強する</a:t>
            </a:r>
            <a:endParaRPr sz="6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3" name="Google Shape;453;p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82750" y="5404500"/>
            <a:ext cx="4836639" cy="3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459" name="Google Shape;459;p74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460" name="Google Shape;460;p74"/>
          <p:cNvGraphicFramePr/>
          <p:nvPr/>
        </p:nvGraphicFramePr>
        <p:xfrm>
          <a:off x="322871" y="2113346"/>
          <a:ext cx="11803600" cy="6988950"/>
        </p:xfrm>
        <a:graphic>
          <a:graphicData uri="http://schemas.openxmlformats.org/drawingml/2006/table">
            <a:tbl>
              <a:tblPr>
                <a:noFill/>
                <a:tableStyleId>{D7C6EC1D-139F-407C-AB41-9F65DAFB20BE}</a:tableStyleId>
              </a:tblPr>
              <a:tblGrid>
                <a:gridCol w="851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58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9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No. 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新しい言葉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読み方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1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計算方法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2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伝送時間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3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経由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4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換算する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5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かける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6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制御情報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7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受け取る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8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応答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466" name="Google Shape;466;p75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新しい言葉を読みましょう</a:t>
            </a:r>
            <a:endParaRPr/>
          </a:p>
        </p:txBody>
      </p:sp>
      <p:graphicFrame>
        <p:nvGraphicFramePr>
          <p:cNvPr id="467" name="Google Shape;467;p75"/>
          <p:cNvGraphicFramePr/>
          <p:nvPr/>
        </p:nvGraphicFramePr>
        <p:xfrm>
          <a:off x="322871" y="2113346"/>
          <a:ext cx="12046800" cy="6988950"/>
        </p:xfrm>
        <a:graphic>
          <a:graphicData uri="http://schemas.openxmlformats.org/drawingml/2006/table">
            <a:tbl>
              <a:tblPr>
                <a:noFill/>
                <a:tableStyleId>{D7C6EC1D-139F-407C-AB41-9F65DAFB20BE}</a:tableStyleId>
              </a:tblPr>
              <a:tblGrid>
                <a:gridCol w="86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24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No. 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新しい言葉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読み方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9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やりとりする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10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純粋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11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送信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12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割合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13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回線速度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14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回線利用率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15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求める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16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考慮する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9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ノート作成</a:t>
            </a:r>
            <a:endParaRPr/>
          </a:p>
        </p:txBody>
      </p:sp>
      <p:sp>
        <p:nvSpPr>
          <p:cNvPr id="282" name="Google Shape;282;p49"/>
          <p:cNvSpPr txBox="1">
            <a:spLocks noGrp="1"/>
          </p:cNvSpPr>
          <p:nvPr>
            <p:ph type="body" idx="1"/>
          </p:nvPr>
        </p:nvSpPr>
        <p:spPr>
          <a:xfrm>
            <a:off x="696675" y="2079850"/>
            <a:ext cx="11900100" cy="70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SzPts val="3800"/>
              <a:buNone/>
            </a:pPr>
            <a:endParaRPr sz="3200">
              <a:solidFill>
                <a:schemeClr val="accent5"/>
              </a:solidFill>
            </a:endParaRPr>
          </a:p>
          <a:p>
            <a:pPr marL="457200" lvl="0" indent="-44450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SzPts val="3400"/>
              <a:buAutoNum type="arabicPeriod"/>
            </a:pPr>
            <a:r>
              <a:rPr lang="en-US" sz="3400">
                <a:solidFill>
                  <a:schemeClr val="accent5"/>
                </a:solidFill>
              </a:rPr>
              <a:t>12_ネットワークの伝送速度_公開版</a:t>
            </a:r>
            <a:r>
              <a:rPr lang="en-US" sz="3400"/>
              <a:t>のファイルを開き</a:t>
            </a:r>
            <a:br>
              <a:rPr lang="en-US" sz="3400"/>
            </a:br>
            <a:r>
              <a:rPr lang="en-US" sz="3400"/>
              <a:t>コピーします</a:t>
            </a:r>
            <a:endParaRPr sz="3400"/>
          </a:p>
          <a:p>
            <a:pPr marL="457200" lvl="0" indent="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SzPts val="3800"/>
              <a:buNone/>
            </a:pPr>
            <a:r>
              <a:rPr lang="en-US" sz="3500"/>
              <a:t>ファイル名：</a:t>
            </a:r>
            <a:r>
              <a:rPr lang="en-US" sz="3400">
                <a:solidFill>
                  <a:schemeClr val="accent5"/>
                </a:solidFill>
              </a:rPr>
              <a:t>12_ネットワークの伝送速度</a:t>
            </a:r>
            <a:endParaRPr sz="340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</a:rPr>
              <a:t>2.  2回目の授業で作成した自分用のフォルダーに格納します</a:t>
            </a:r>
            <a:endParaRPr sz="3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chemeClr val="dk1"/>
                </a:solidFill>
              </a:rPr>
              <a:t>3.  自分が作成したファイルに自由に書き込めます</a:t>
            </a:r>
            <a:endParaRPr sz="3400">
              <a:solidFill>
                <a:schemeClr val="dk1"/>
              </a:solidFill>
            </a:endParaRPr>
          </a:p>
        </p:txBody>
      </p:sp>
      <p:sp>
        <p:nvSpPr>
          <p:cNvPr id="283" name="Google Shape;283;p4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76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473" name="Google Shape;473;p76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ct val="100000"/>
              <a:buFont typeface="Arial"/>
              <a:buNone/>
            </a:pPr>
            <a:r>
              <a:rPr lang="en-US"/>
              <a:t>新しい言葉の意味を覚えましょう</a:t>
            </a:r>
            <a:endParaRPr/>
          </a:p>
        </p:txBody>
      </p:sp>
      <p:graphicFrame>
        <p:nvGraphicFramePr>
          <p:cNvPr id="474" name="Google Shape;474;p76"/>
          <p:cNvGraphicFramePr/>
          <p:nvPr/>
        </p:nvGraphicFramePr>
        <p:xfrm>
          <a:off x="322871" y="2113346"/>
          <a:ext cx="11803600" cy="6988950"/>
        </p:xfrm>
        <a:graphic>
          <a:graphicData uri="http://schemas.openxmlformats.org/drawingml/2006/table">
            <a:tbl>
              <a:tblPr>
                <a:noFill/>
                <a:tableStyleId>{D7C6EC1D-139F-407C-AB41-9F65DAFB20BE}</a:tableStyleId>
              </a:tblPr>
              <a:tblGrid>
                <a:gridCol w="851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58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9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No. 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新しい言葉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/>
                        <a:t>意味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1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計算方法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2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伝送時間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3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経由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4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換算する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5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かける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6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制御情報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7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受け取る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/>
                        <a:t>8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応答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7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  <p:sp>
        <p:nvSpPr>
          <p:cNvPr id="480" name="Google Shape;480;p77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ct val="100000"/>
              <a:buFont typeface="Arial"/>
              <a:buNone/>
            </a:pPr>
            <a:r>
              <a:rPr lang="en-US"/>
              <a:t>新しい言葉の意味を覚えましょう</a:t>
            </a:r>
            <a:endParaRPr/>
          </a:p>
        </p:txBody>
      </p:sp>
      <p:graphicFrame>
        <p:nvGraphicFramePr>
          <p:cNvPr id="481" name="Google Shape;481;p77"/>
          <p:cNvGraphicFramePr/>
          <p:nvPr/>
        </p:nvGraphicFramePr>
        <p:xfrm>
          <a:off x="322871" y="2113346"/>
          <a:ext cx="12046800" cy="6988950"/>
        </p:xfrm>
        <a:graphic>
          <a:graphicData uri="http://schemas.openxmlformats.org/drawingml/2006/table">
            <a:tbl>
              <a:tblPr>
                <a:noFill/>
                <a:tableStyleId>{D7C6EC1D-139F-407C-AB41-9F65DAFB20BE}</a:tableStyleId>
              </a:tblPr>
              <a:tblGrid>
                <a:gridCol w="86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24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No. 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/>
                        <a:t>新しい言葉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/>
                        <a:t>意味</a:t>
                      </a:r>
                      <a:endParaRPr sz="3000" b="1" u="none" strike="noStrike" cap="none"/>
                    </a:p>
                  </a:txBody>
                  <a:tcPr marL="91425" marR="91425" marT="91425" marB="91425"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9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やりとりする</a:t>
                      </a:r>
                      <a:endParaRPr sz="3000"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10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純粋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11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送信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12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割合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13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回線速度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14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回線利用率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15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求める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65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16</a:t>
                      </a:r>
                      <a:endParaRPr sz="30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考慮する</a:t>
                      </a:r>
                      <a:endParaRPr sz="30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91425" marB="91425" anchor="ctr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78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文章の理解</a:t>
            </a:r>
            <a:endParaRPr/>
          </a:p>
        </p:txBody>
      </p:sp>
      <p:sp>
        <p:nvSpPr>
          <p:cNvPr id="487" name="Google Shape;487;p78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sp>
        <p:nvSpPr>
          <p:cNvPr id="488" name="Google Shape;488;p78"/>
          <p:cNvSpPr txBox="1"/>
          <p:nvPr/>
        </p:nvSpPr>
        <p:spPr>
          <a:xfrm>
            <a:off x="1384300" y="2755900"/>
            <a:ext cx="9894600" cy="31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400"/>
              <a:buFont typeface="Arial"/>
              <a:buNone/>
            </a:pP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文章を読んで、</a:t>
            </a:r>
            <a:r>
              <a:rPr lang="en-US" sz="64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意味を理解</a:t>
            </a:r>
            <a:r>
              <a:rPr lang="en-US" sz="6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できるようにしましょう</a:t>
            </a:r>
            <a:endParaRPr sz="6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9" name="Google Shape;489;p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82750" y="5404500"/>
            <a:ext cx="4836639" cy="35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79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データ伝送時間の計算方法</a:t>
            </a:r>
            <a:endParaRPr b="0"/>
          </a:p>
        </p:txBody>
      </p:sp>
      <p:sp>
        <p:nvSpPr>
          <p:cNvPr id="495" name="Google Shape;495;p79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sp>
        <p:nvSpPr>
          <p:cNvPr id="496" name="Google Shape;496;p79"/>
          <p:cNvSpPr txBox="1"/>
          <p:nvPr/>
        </p:nvSpPr>
        <p:spPr>
          <a:xfrm>
            <a:off x="356870" y="2565400"/>
            <a:ext cx="12032700" cy="6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あるデータを送るのにかかる時間を、データ伝送時間といいます。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例えば、10Mビット／秒の回線</a:t>
            </a:r>
            <a:r>
              <a:rPr lang="en-US" sz="3000"/>
              <a:t>経由で</a:t>
            </a: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、5Mバイトの映像ファイルを送る場合、伝送時間は次のように計算できます。1バイトは8</a:t>
            </a:r>
            <a:r>
              <a:rPr lang="en-US" sz="3000"/>
              <a:t>ビット</a:t>
            </a: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ですので、バイトをビットに換算する時には8をかけます。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7" name="Google Shape;497;p79" descr="Capture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334385" y="5596890"/>
            <a:ext cx="6781800" cy="880745"/>
          </a:xfrm>
          <a:prstGeom prst="rect">
            <a:avLst/>
          </a:prstGeom>
          <a:noFill/>
          <a:ln>
            <a:noFill/>
          </a:ln>
          <a:effectLst>
            <a:outerShdw blurRad="139700" dist="81340" dir="5400000" rotWithShape="0">
              <a:srgbClr val="000000">
                <a:alpha val="49410"/>
              </a:srgbClr>
            </a:outerShdw>
          </a:effec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80"/>
          <p:cNvSpPr txBox="1">
            <a:spLocks noGrp="1"/>
          </p:cNvSpPr>
          <p:nvPr>
            <p:ph type="title"/>
          </p:nvPr>
        </p:nvSpPr>
        <p:spPr>
          <a:xfrm>
            <a:off x="1270000" y="-1292"/>
            <a:ext cx="10752600" cy="21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データ伝送時間の計算方法</a:t>
            </a:r>
            <a:endParaRPr b="0"/>
          </a:p>
        </p:txBody>
      </p:sp>
      <p:sp>
        <p:nvSpPr>
          <p:cNvPr id="503" name="Google Shape;503;p80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sp>
        <p:nvSpPr>
          <p:cNvPr id="504" name="Google Shape;504;p80"/>
          <p:cNvSpPr txBox="1"/>
          <p:nvPr/>
        </p:nvSpPr>
        <p:spPr>
          <a:xfrm>
            <a:off x="356870" y="2263775"/>
            <a:ext cx="12513300" cy="67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しかし、実際の伝送時間はこの計算どおりにはなりません。送られるデータには、宛先やエラーチェックのための制御情報が</a:t>
            </a:r>
            <a:r>
              <a:rPr lang="en-US" sz="3000"/>
              <a:t>付け</a:t>
            </a: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られていて、その分だけデータ量が多くなります。また、相手がデータを受け取った際には応答確認のデータがやりとりされるなど、純粋に送りたいデータの送信だけに100％回線を使うことができるわけではありません。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回線容量に対して、伝送可能なデータの容量の割合のことを回線利用率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と言い、伝送時間を求める際には、この回線利用率を考慮する必要が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あります。</a:t>
            </a: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1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/>
              <a:t>データ伝送時間の計算方法</a:t>
            </a:r>
            <a:endParaRPr/>
          </a:p>
        </p:txBody>
      </p:sp>
      <p:pic>
        <p:nvPicPr>
          <p:cNvPr id="510" name="Google Shape;510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1925" y="2197804"/>
            <a:ext cx="9758772" cy="2218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71925" y="5054278"/>
            <a:ext cx="10660951" cy="4101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2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 練習問題</a:t>
            </a:r>
            <a:endParaRPr/>
          </a:p>
        </p:txBody>
      </p:sp>
      <p:sp>
        <p:nvSpPr>
          <p:cNvPr id="517" name="Google Shape;517;p82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83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sz="5800"/>
              <a:t>問題1</a:t>
            </a:r>
            <a:endParaRPr sz="5800"/>
          </a:p>
        </p:txBody>
      </p:sp>
      <p:sp>
        <p:nvSpPr>
          <p:cNvPr id="523" name="Google Shape;523;p8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  <p:sp>
        <p:nvSpPr>
          <p:cNvPr id="524" name="Google Shape;524;p83"/>
          <p:cNvSpPr txBox="1">
            <a:spLocks noGrp="1"/>
          </p:cNvSpPr>
          <p:nvPr>
            <p:ph type="body" idx="1"/>
          </p:nvPr>
        </p:nvSpPr>
        <p:spPr>
          <a:xfrm>
            <a:off x="647700" y="4634275"/>
            <a:ext cx="11764800" cy="22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200</a:t>
            </a:r>
            <a:endParaRPr/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400</a:t>
            </a:r>
            <a:endParaRPr/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800</a:t>
            </a:r>
            <a:endParaRPr/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1600</a:t>
            </a:r>
            <a:endParaRPr/>
          </a:p>
        </p:txBody>
      </p:sp>
      <p:sp>
        <p:nvSpPr>
          <p:cNvPr id="525" name="Google Shape;525;p83"/>
          <p:cNvSpPr txBox="1">
            <a:spLocks noGrp="1"/>
          </p:cNvSpPr>
          <p:nvPr>
            <p:ph type="body" idx="1"/>
          </p:nvPr>
        </p:nvSpPr>
        <p:spPr>
          <a:xfrm>
            <a:off x="647700" y="2133500"/>
            <a:ext cx="12357000" cy="13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/>
              <a:t>10Mバイトのデータを100</a:t>
            </a:r>
            <a:r>
              <a:rPr lang="en-US">
                <a:solidFill>
                  <a:schemeClr val="dk1"/>
                </a:solidFill>
              </a:rPr>
              <a:t>,000ビット／秒の回線を使って転送</a:t>
            </a:r>
            <a:br>
              <a:rPr lang="en-US">
                <a:solidFill>
                  <a:schemeClr val="dk1"/>
                </a:solidFill>
              </a:rPr>
            </a:br>
            <a:r>
              <a:rPr lang="en-US">
                <a:solidFill>
                  <a:schemeClr val="dk1"/>
                </a:solidFill>
              </a:rPr>
              <a:t>する時、転送時間は何秒か。ここで、回線の伝送効率を50%とし、1Mバイト＝10^6バイトとする。</a:t>
            </a:r>
            <a:endParaRPr sz="36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4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sz="5800"/>
              <a:t>問題2</a:t>
            </a:r>
            <a:endParaRPr sz="5800"/>
          </a:p>
        </p:txBody>
      </p:sp>
      <p:sp>
        <p:nvSpPr>
          <p:cNvPr id="531" name="Google Shape;531;p84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  <p:sp>
        <p:nvSpPr>
          <p:cNvPr id="532" name="Google Shape;532;p84"/>
          <p:cNvSpPr txBox="1">
            <a:spLocks noGrp="1"/>
          </p:cNvSpPr>
          <p:nvPr>
            <p:ph type="body" idx="1"/>
          </p:nvPr>
        </p:nvSpPr>
        <p:spPr>
          <a:xfrm>
            <a:off x="647700" y="4634275"/>
            <a:ext cx="11764800" cy="22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16</a:t>
            </a:r>
            <a:endParaRPr/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32</a:t>
            </a:r>
            <a:endParaRPr/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64</a:t>
            </a:r>
            <a:endParaRPr/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128</a:t>
            </a:r>
            <a:endParaRPr/>
          </a:p>
        </p:txBody>
      </p:sp>
      <p:sp>
        <p:nvSpPr>
          <p:cNvPr id="533" name="Google Shape;533;p84"/>
          <p:cNvSpPr txBox="1">
            <a:spLocks noGrp="1"/>
          </p:cNvSpPr>
          <p:nvPr>
            <p:ph type="body" idx="1"/>
          </p:nvPr>
        </p:nvSpPr>
        <p:spPr>
          <a:xfrm>
            <a:off x="647700" y="2133500"/>
            <a:ext cx="12357000" cy="13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>
                <a:solidFill>
                  <a:schemeClr val="dk1"/>
                </a:solidFill>
                <a:highlight>
                  <a:srgbClr val="FFFFFF"/>
                </a:highlight>
              </a:rPr>
              <a:t>1.5 M ビット/秒の伝送路を用いて 12 M バイトのデータを転送するのに必要な伝送時間は何秒か。ここで，伝送路の伝送効率を 50%とする。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85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sz="5800"/>
              <a:t>問題3</a:t>
            </a:r>
            <a:endParaRPr sz="5800"/>
          </a:p>
        </p:txBody>
      </p:sp>
      <p:sp>
        <p:nvSpPr>
          <p:cNvPr id="539" name="Google Shape;539;p85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sp>
        <p:nvSpPr>
          <p:cNvPr id="540" name="Google Shape;540;p85"/>
          <p:cNvSpPr txBox="1">
            <a:spLocks noGrp="1"/>
          </p:cNvSpPr>
          <p:nvPr>
            <p:ph type="body" idx="1"/>
          </p:nvPr>
        </p:nvSpPr>
        <p:spPr>
          <a:xfrm>
            <a:off x="647700" y="5395050"/>
            <a:ext cx="11764800" cy="25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dirty="0"/>
              <a:t>1.2</a:t>
            </a:r>
            <a:endParaRPr dirty="0"/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dirty="0"/>
              <a:t>6.4</a:t>
            </a:r>
            <a:endParaRPr dirty="0"/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dirty="0"/>
              <a:t>8.0</a:t>
            </a:r>
            <a:endParaRPr dirty="0"/>
          </a:p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dirty="0">
                <a:highlight>
                  <a:srgbClr val="FFFF00"/>
                </a:highlight>
              </a:rPr>
              <a:t>9.6</a:t>
            </a:r>
            <a:endParaRPr dirty="0">
              <a:highlight>
                <a:srgbClr val="FFFF00"/>
              </a:highlight>
            </a:endParaRPr>
          </a:p>
        </p:txBody>
      </p:sp>
      <p:sp>
        <p:nvSpPr>
          <p:cNvPr id="541" name="Google Shape;541;p85"/>
          <p:cNvSpPr txBox="1">
            <a:spLocks noGrp="1"/>
          </p:cNvSpPr>
          <p:nvPr>
            <p:ph type="body" idx="1"/>
          </p:nvPr>
        </p:nvSpPr>
        <p:spPr>
          <a:xfrm>
            <a:off x="647700" y="2133500"/>
            <a:ext cx="12357000" cy="13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>
                <a:solidFill>
                  <a:schemeClr val="dk1"/>
                </a:solidFill>
                <a:highlight>
                  <a:srgbClr val="FFFFFF"/>
                </a:highlight>
              </a:rPr>
              <a:t>10Mビット／秒の回線で接続された端末間で，平均1Mバイトのファイルを，10秒ごとに転送するときの回線利用率は何%か。ここで，ファイル転送時には，転送量の20%が制御情報として付加されるものとし，1Mビット＝10^6ビットとする。</a:t>
            </a:r>
            <a:endParaRPr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0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sz="6400" b="1" i="0" u="none" strike="noStrike" cap="none">
                <a:solidFill>
                  <a:srgbClr val="C63024"/>
                </a:solidFill>
              </a:rPr>
              <a:t>目的と目標</a:t>
            </a:r>
            <a:endParaRPr b="1"/>
          </a:p>
        </p:txBody>
      </p:sp>
      <p:sp>
        <p:nvSpPr>
          <p:cNvPr id="289" name="Google Shape;289;p50"/>
          <p:cNvSpPr txBox="1">
            <a:spLocks noGrp="1"/>
          </p:cNvSpPr>
          <p:nvPr>
            <p:ph type="body" idx="1"/>
          </p:nvPr>
        </p:nvSpPr>
        <p:spPr>
          <a:xfrm>
            <a:off x="952500" y="2292051"/>
            <a:ext cx="11099700" cy="69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b="1"/>
              <a:t>目的</a:t>
            </a:r>
            <a:endParaRPr b="1"/>
          </a:p>
          <a:p>
            <a:pPr marL="1333500" lvl="2" indent="-444500" algn="l" rtl="0">
              <a:lnSpc>
                <a:spcPct val="6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/>
              <a:t>FEの内容</a:t>
            </a:r>
            <a:r>
              <a:rPr lang="en-US"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を理解する</a:t>
            </a:r>
            <a:endParaRPr sz="3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33500" lvl="2" indent="-444500" algn="l" rtl="0">
              <a:lnSpc>
                <a:spcPct val="6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/>
              <a:t>専門用語を使った日本語の文章を理解する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b="1"/>
              <a:t>目標</a:t>
            </a:r>
            <a:endParaRPr b="1"/>
          </a:p>
          <a:p>
            <a:pPr marL="1333500" lvl="2" indent="-444500" algn="l" rtl="0">
              <a:lnSpc>
                <a:spcPct val="6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/>
              <a:t>新しい言葉を正しく読むことができる</a:t>
            </a:r>
            <a:endParaRPr/>
          </a:p>
          <a:p>
            <a:pPr marL="1333500" lvl="2" indent="-444500" algn="l" rtl="0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/>
              <a:t>新しい言葉の意味を理解することができる</a:t>
            </a:r>
            <a:endParaRPr/>
          </a:p>
          <a:p>
            <a:pPr marL="1333500" lvl="2" indent="-444500" algn="l" rtl="0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新しい言葉を使って作文できる</a:t>
            </a:r>
            <a:endParaRPr>
              <a:solidFill>
                <a:schemeClr val="dk1"/>
              </a:solidFill>
            </a:endParaRPr>
          </a:p>
          <a:p>
            <a:pPr marL="1333500" lvl="2" indent="-444500" algn="l" rtl="0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日本語の文法を理解することができる</a:t>
            </a:r>
            <a:endParaRPr>
              <a:solidFill>
                <a:schemeClr val="dk1"/>
              </a:solidFill>
            </a:endParaRPr>
          </a:p>
          <a:p>
            <a:pPr marL="1333500" lvl="2" indent="-444500" algn="l" rtl="0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Char char="•"/>
            </a:pPr>
            <a:r>
              <a:rPr lang="en-US">
                <a:solidFill>
                  <a:schemeClr val="dk1"/>
                </a:solidFill>
              </a:rPr>
              <a:t>日本語の文章をベトナム語に翻訳することができる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2400"/>
              </a:spcBef>
              <a:spcAft>
                <a:spcPts val="0"/>
              </a:spcAft>
              <a:buSzPts val="3200"/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90" name="Google Shape;290;p50"/>
          <p:cNvSpPr txBox="1">
            <a:spLocks noGrp="1"/>
          </p:cNvSpPr>
          <p:nvPr>
            <p:ph type="sldNum" idx="12"/>
          </p:nvPr>
        </p:nvSpPr>
        <p:spPr>
          <a:xfrm>
            <a:off x="12352043" y="9102240"/>
            <a:ext cx="2823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rgbClr val="FFFFFF"/>
                </a:solidFill>
              </a:rPr>
              <a:t>4</a:t>
            </a:fld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86"/>
          <p:cNvSpPr txBox="1">
            <a:spLocks noGrp="1"/>
          </p:cNvSpPr>
          <p:nvPr>
            <p:ph type="title"/>
          </p:nvPr>
        </p:nvSpPr>
        <p:spPr>
          <a:xfrm>
            <a:off x="377763" y="3225800"/>
            <a:ext cx="122493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>
                <a:solidFill>
                  <a:srgbClr val="CC0000"/>
                </a:solidFill>
              </a:rPr>
              <a:t>宿題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547" name="Google Shape;547;p86"/>
          <p:cNvSpPr txBox="1">
            <a:spLocks noGrp="1"/>
          </p:cNvSpPr>
          <p:nvPr>
            <p:ph type="sldNum" idx="12"/>
          </p:nvPr>
        </p:nvSpPr>
        <p:spPr>
          <a:xfrm>
            <a:off x="12352551" y="9114940"/>
            <a:ext cx="2811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rgbClr val="FFFFFF"/>
                </a:solidFill>
              </a:rPr>
              <a:t>40</a:t>
            </a:fld>
            <a:endParaRPr sz="2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87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sz="5800"/>
              <a:t>宿題</a:t>
            </a:r>
            <a:endParaRPr sz="5800"/>
          </a:p>
        </p:txBody>
      </p:sp>
      <p:sp>
        <p:nvSpPr>
          <p:cNvPr id="553" name="Google Shape;553;p87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sp>
        <p:nvSpPr>
          <p:cNvPr id="554" name="Google Shape;554;p87"/>
          <p:cNvSpPr txBox="1">
            <a:spLocks noGrp="1"/>
          </p:cNvSpPr>
          <p:nvPr>
            <p:ph type="body" idx="1"/>
          </p:nvPr>
        </p:nvSpPr>
        <p:spPr>
          <a:xfrm>
            <a:off x="723900" y="3962300"/>
            <a:ext cx="11764800" cy="22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lvl="0" indent="-431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/>
              <a:t>以下について調べて来てください</a:t>
            </a:r>
            <a:endParaRPr/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highlight>
                  <a:srgbClr val="FFFF00"/>
                </a:highlight>
              </a:rPr>
              <a:t>Kiểm soát lỗi sai và các phương pháp kiểm tra lỗi</a:t>
            </a:r>
            <a:endParaRPr>
              <a:solidFill>
                <a:schemeClr val="dk1"/>
              </a:solidFill>
              <a:highlight>
                <a:srgbClr val="FFFF00"/>
              </a:highlight>
            </a:endParaRPr>
          </a:p>
        </p:txBody>
      </p:sp>
      <p:sp>
        <p:nvSpPr>
          <p:cNvPr id="555" name="Google Shape;555;p87"/>
          <p:cNvSpPr txBox="1">
            <a:spLocks noGrp="1"/>
          </p:cNvSpPr>
          <p:nvPr>
            <p:ph type="body" idx="1"/>
          </p:nvPr>
        </p:nvSpPr>
        <p:spPr>
          <a:xfrm>
            <a:off x="647700" y="2514500"/>
            <a:ext cx="11764800" cy="8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/>
              <a:t>13回目の授業では</a:t>
            </a:r>
            <a:r>
              <a:rPr lang="en-US">
                <a:solidFill>
                  <a:schemeClr val="accent5"/>
                </a:solidFill>
              </a:rPr>
              <a:t>誤り制御</a:t>
            </a:r>
            <a:r>
              <a:rPr lang="en-US"/>
              <a:t>について勉強します</a:t>
            </a:r>
            <a:endParaRPr sz="3600"/>
          </a:p>
        </p:txBody>
      </p:sp>
      <p:sp>
        <p:nvSpPr>
          <p:cNvPr id="556" name="Google Shape;556;p87"/>
          <p:cNvSpPr txBox="1"/>
          <p:nvPr/>
        </p:nvSpPr>
        <p:spPr>
          <a:xfrm>
            <a:off x="647700" y="6261650"/>
            <a:ext cx="11615400" cy="322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授業に使う新しい言葉は以下のファイルにまとめています</a:t>
            </a:r>
            <a:endParaRPr sz="3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en-US" sz="32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13_新しい言葉</a:t>
            </a:r>
            <a:endParaRPr sz="3200" b="0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次の授業までに予習しておいてください。</a:t>
            </a:r>
            <a:endParaRPr sz="3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88"/>
          <p:cNvSpPr/>
          <p:nvPr/>
        </p:nvSpPr>
        <p:spPr>
          <a:xfrm>
            <a:off x="465990" y="3321050"/>
            <a:ext cx="12072900" cy="2578200"/>
          </a:xfrm>
          <a:prstGeom prst="rect">
            <a:avLst/>
          </a:prstGeom>
          <a:solidFill>
            <a:srgbClr val="FFFFFF">
              <a:alpha val="81568"/>
            </a:srgbClr>
          </a:solidFill>
          <a:ln>
            <a:noFill/>
          </a:ln>
          <a:effectLst>
            <a:outerShdw blurRad="355600" rotWithShape="0">
              <a:srgbClr val="000000">
                <a:alpha val="74509"/>
              </a:srgbClr>
            </a:outerShdw>
          </a:effectLst>
        </p:spPr>
        <p:txBody>
          <a:bodyPr spcFirstLastPara="1" wrap="square" lIns="355600" tIns="355600" rIns="355600" bIns="3556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Arial"/>
              <a:buNone/>
            </a:pPr>
            <a:r>
              <a:rPr lang="en-US" sz="54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今日の授業は終わりです</a:t>
            </a:r>
            <a:endParaRPr sz="5400" b="0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Arial"/>
              <a:buNone/>
            </a:pPr>
            <a:r>
              <a:rPr lang="en-US" sz="5400" b="0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また会いましょう</a:t>
            </a:r>
            <a:endParaRPr sz="5400" b="0" i="0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88"/>
          <p:cNvSpPr/>
          <p:nvPr/>
        </p:nvSpPr>
        <p:spPr>
          <a:xfrm>
            <a:off x="465990" y="6098147"/>
            <a:ext cx="12072900" cy="1384200"/>
          </a:xfrm>
          <a:prstGeom prst="rect">
            <a:avLst/>
          </a:prstGeom>
          <a:solidFill>
            <a:srgbClr val="FFFFFF">
              <a:alpha val="81568"/>
            </a:srgbClr>
          </a:solidFill>
          <a:ln>
            <a:noFill/>
          </a:ln>
          <a:effectLst>
            <a:outerShdw blurRad="355600" rotWithShape="0">
              <a:srgbClr val="000000">
                <a:alpha val="74509"/>
              </a:srgbClr>
            </a:outerShdw>
          </a:effectLst>
        </p:spPr>
        <p:txBody>
          <a:bodyPr spcFirstLastPara="1" wrap="square" lIns="241300" tIns="241300" rIns="241300" bIns="2413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Palatino"/>
              <a:buNone/>
            </a:pPr>
            <a:r>
              <a:rPr lang="en-US" sz="5300" b="0" i="1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Hẹn gặp lại lần sau</a:t>
            </a:r>
            <a:endParaRPr sz="5300" b="0" i="1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300"/>
              <a:buFont typeface="Palatino"/>
              <a:buNone/>
            </a:pPr>
            <a:endParaRPr sz="5300" b="0" i="1" u="none" strike="noStrike" cap="non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1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目次</a:t>
            </a:r>
            <a:endParaRPr/>
          </a:p>
        </p:txBody>
      </p:sp>
      <p:sp>
        <p:nvSpPr>
          <p:cNvPr id="296" name="Google Shape;296;p51"/>
          <p:cNvSpPr txBox="1">
            <a:spLocks noGrp="1"/>
          </p:cNvSpPr>
          <p:nvPr>
            <p:ph type="body" idx="1"/>
          </p:nvPr>
        </p:nvSpPr>
        <p:spPr>
          <a:xfrm>
            <a:off x="838275" y="2086175"/>
            <a:ext cx="11099700" cy="69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lvl="0" indent="-45720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前回の復習</a:t>
            </a:r>
            <a:endParaRPr sz="360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>
                <a:solidFill>
                  <a:schemeClr val="dk1"/>
                </a:solidFill>
              </a:rPr>
              <a:t>カタカナ語とアルファベット語の発声練習</a:t>
            </a:r>
            <a:endParaRPr sz="360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データ転送速度</a:t>
            </a:r>
            <a:endParaRPr sz="360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データ転送時間の計算方法</a:t>
            </a:r>
            <a:endParaRPr sz="360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>
                <a:solidFill>
                  <a:schemeClr val="dk1"/>
                </a:solidFill>
              </a:rPr>
              <a:t>練習問題</a:t>
            </a:r>
            <a:endParaRPr sz="3600"/>
          </a:p>
          <a:p>
            <a:pPr marL="0" lvl="0" indent="0" algn="l" rtl="0">
              <a:lnSpc>
                <a:spcPct val="150000"/>
              </a:lnSpc>
              <a:spcBef>
                <a:spcPts val="2400"/>
              </a:spcBef>
              <a:spcAft>
                <a:spcPts val="0"/>
              </a:spcAft>
              <a:buSzPts val="3200"/>
              <a:buNone/>
            </a:pPr>
            <a:endParaRPr sz="3600"/>
          </a:p>
        </p:txBody>
      </p:sp>
      <p:sp>
        <p:nvSpPr>
          <p:cNvPr id="297" name="Google Shape;297;p51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2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復習</a:t>
            </a:r>
            <a:endParaRPr/>
          </a:p>
        </p:txBody>
      </p:sp>
      <p:sp>
        <p:nvSpPr>
          <p:cNvPr id="303" name="Google Shape;303;p52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3"/>
          <p:cNvSpPr txBox="1">
            <a:spLocks noGrp="1"/>
          </p:cNvSpPr>
          <p:nvPr>
            <p:ph type="title"/>
          </p:nvPr>
        </p:nvSpPr>
        <p:spPr>
          <a:xfrm>
            <a:off x="1270000" y="70172"/>
            <a:ext cx="10476900" cy="20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復習</a:t>
            </a:r>
            <a:endParaRPr/>
          </a:p>
        </p:txBody>
      </p:sp>
      <p:sp>
        <p:nvSpPr>
          <p:cNvPr id="309" name="Google Shape;309;p53"/>
          <p:cNvSpPr txBox="1">
            <a:spLocks noGrp="1"/>
          </p:cNvSpPr>
          <p:nvPr>
            <p:ph type="body" idx="1"/>
          </p:nvPr>
        </p:nvSpPr>
        <p:spPr>
          <a:xfrm>
            <a:off x="838275" y="2086175"/>
            <a:ext cx="11099700" cy="75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WANはどのようなネットワークですか。</a:t>
            </a:r>
            <a:endParaRPr sz="3000"/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WANの形態を4つあげてください。</a:t>
            </a:r>
            <a:endParaRPr sz="3000"/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２で答えた１つ目の形態を説明してください。</a:t>
            </a:r>
            <a:endParaRPr sz="3000"/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２で答えた２つ目の形態を説明してください。</a:t>
            </a:r>
            <a:endParaRPr sz="3000"/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２で答えた３つ目の形態を説明してください。</a:t>
            </a:r>
            <a:endParaRPr sz="3000"/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２で答えた４つ目の形態を説明してください。</a:t>
            </a:r>
            <a:endParaRPr sz="3000"/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ADSLはどのようなサービスですか。</a:t>
            </a:r>
            <a:endParaRPr sz="3000"/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CATVはどのようなサービスですか。</a:t>
            </a:r>
            <a:endParaRPr sz="3000"/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FTTHはどのようなサービスですか。</a:t>
            </a:r>
            <a:endParaRPr sz="3000"/>
          </a:p>
          <a:p>
            <a:pPr marL="381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300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300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300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300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300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3000"/>
          </a:p>
          <a:p>
            <a:pPr marL="4572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3000"/>
          </a:p>
        </p:txBody>
      </p:sp>
      <p:sp>
        <p:nvSpPr>
          <p:cNvPr id="310" name="Google Shape;310;p53"/>
          <p:cNvSpPr txBox="1">
            <a:spLocks noGrp="1"/>
          </p:cNvSpPr>
          <p:nvPr>
            <p:ph type="sldNum" idx="12"/>
          </p:nvPr>
        </p:nvSpPr>
        <p:spPr>
          <a:xfrm>
            <a:off x="12269112" y="91022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4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900" cy="3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カタカナ語と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/>
              <a:t>アルファベット語</a:t>
            </a:r>
            <a:endParaRPr/>
          </a:p>
        </p:txBody>
      </p:sp>
      <p:sp>
        <p:nvSpPr>
          <p:cNvPr id="316" name="Google Shape;316;p54"/>
          <p:cNvSpPr txBox="1">
            <a:spLocks noGrp="1"/>
          </p:cNvSpPr>
          <p:nvPr>
            <p:ph type="sldNum" idx="12"/>
          </p:nvPr>
        </p:nvSpPr>
        <p:spPr>
          <a:xfrm>
            <a:off x="12269112" y="9114940"/>
            <a:ext cx="448200" cy="35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5"/>
          <p:cNvSpPr txBox="1">
            <a:spLocks noGrp="1"/>
          </p:cNvSpPr>
          <p:nvPr>
            <p:ph type="sldNum" idx="12"/>
          </p:nvPr>
        </p:nvSpPr>
        <p:spPr>
          <a:xfrm>
            <a:off x="12268604" y="9102240"/>
            <a:ext cx="4491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aphicFrame>
        <p:nvGraphicFramePr>
          <p:cNvPr id="322" name="Google Shape;322;p55"/>
          <p:cNvGraphicFramePr/>
          <p:nvPr>
            <p:extLst>
              <p:ext uri="{D42A27DB-BD31-4B8C-83A1-F6EECF244321}">
                <p14:modId xmlns:p14="http://schemas.microsoft.com/office/powerpoint/2010/main" val="2358014370"/>
              </p:ext>
            </p:extLst>
          </p:nvPr>
        </p:nvGraphicFramePr>
        <p:xfrm>
          <a:off x="308311" y="2192153"/>
          <a:ext cx="11884100" cy="7458209"/>
        </p:xfrm>
        <a:graphic>
          <a:graphicData uri="http://schemas.openxmlformats.org/drawingml/2006/table">
            <a:tbl>
              <a:tblPr bandRow="1">
                <a:noFill/>
                <a:tableStyleId>{6500D3C3-8BF5-4C69-B888-0BF403818E80}</a:tableStyleId>
              </a:tblPr>
              <a:tblGrid>
                <a:gridCol w="6073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0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50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英語</a:t>
                      </a:r>
                      <a:endParaRPr sz="30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b="1" u="none" strike="noStrike" cap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ローマ字</a:t>
                      </a:r>
                      <a:endParaRPr sz="3000" b="1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3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>
                          <a:solidFill>
                            <a:schemeClr val="dk1"/>
                          </a:solidFill>
                        </a:rPr>
                        <a:t>Bit per second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  <a:tabLst/>
                        <a:defRPr/>
                      </a:pPr>
                      <a:r>
                        <a:rPr lang="ja-JP" altLang="en-US" sz="3000" u="none" strike="noStrike" cap="none" dirty="0"/>
                        <a:t>ビット </a:t>
                      </a:r>
                      <a:r>
                        <a:rPr lang="ja-JP" altLang="en-US" sz="3000" dirty="0">
                          <a:solidFill>
                            <a:schemeClr val="dk1"/>
                          </a:solidFill>
                        </a:rPr>
                        <a:t>パー セカンド</a:t>
                      </a:r>
                      <a:endParaRPr lang="ja-JP" altLang="en-US" sz="3000" u="none" strike="noStrike" cap="none" dirty="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000"/>
                        <a:t>Byte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ja-JP" altLang="en-US" sz="3000" u="none" strike="noStrike" cap="none" dirty="0"/>
                        <a:t>バイト</a:t>
                      </a:r>
                      <a:endParaRPr sz="3000" u="none" strike="noStrike" cap="none" dirty="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Error check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ja-JP" altLang="en-US" sz="3000" u="none" strike="noStrike" cap="none" dirty="0"/>
                        <a:t>エラーチェック</a:t>
                      </a:r>
                      <a:endParaRPr sz="3000" u="none" strike="noStrike" cap="none" dirty="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Data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 dirty="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Network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Security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Switching hub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Splitter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24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/>
                        <a:t>Gateway</a:t>
                      </a:r>
                      <a:endParaRPr sz="3000" u="none" strike="noStrike" cap="none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ja-JP" altLang="en-US" sz="3000" u="none" strike="noStrike" cap="none" dirty="0"/>
                        <a:t>ゲートウェイ</a:t>
                      </a:r>
                      <a:endParaRPr sz="3000" u="none" strike="noStrike" cap="none" dirty="0"/>
                    </a:p>
                  </a:txBody>
                  <a:tcPr marL="38100" marR="38100" marT="25400" marB="2540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23" name="Google Shape;323;p55"/>
          <p:cNvSpPr txBox="1">
            <a:spLocks noGrp="1"/>
          </p:cNvSpPr>
          <p:nvPr>
            <p:ph type="title"/>
          </p:nvPr>
        </p:nvSpPr>
        <p:spPr>
          <a:xfrm>
            <a:off x="1270000" y="111017"/>
            <a:ext cx="110997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3024"/>
              </a:buClr>
              <a:buSzPts val="6400"/>
              <a:buFont typeface="Arial"/>
              <a:buNone/>
            </a:pPr>
            <a:r>
              <a:rPr lang="en-US" b="0"/>
              <a:t>カタカナ語</a:t>
            </a:r>
            <a:endParaRPr b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796</Words>
  <Application>Microsoft Office PowerPoint</Application>
  <PresentationFormat>Tùy chỉnh</PresentationFormat>
  <Paragraphs>367</Paragraphs>
  <Slides>42</Slides>
  <Notes>42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3</vt:i4>
      </vt:variant>
      <vt:variant>
        <vt:lpstr>Tiêu đề Bản chiếu</vt:lpstr>
      </vt:variant>
      <vt:variant>
        <vt:i4>42</vt:i4>
      </vt:variant>
    </vt:vector>
  </HeadingPairs>
  <TitlesOfParts>
    <vt:vector size="50" baseType="lpstr">
      <vt:lpstr>M PLUS 1p</vt:lpstr>
      <vt:lpstr>Palatino</vt:lpstr>
      <vt:lpstr>Avenir</vt:lpstr>
      <vt:lpstr>Arial</vt:lpstr>
      <vt:lpstr>Helvetica Neue</vt:lpstr>
      <vt:lpstr>White</vt:lpstr>
      <vt:lpstr>White</vt:lpstr>
      <vt:lpstr>White</vt:lpstr>
      <vt:lpstr>IT日本語1</vt:lpstr>
      <vt:lpstr>ノート作成</vt:lpstr>
      <vt:lpstr>ノート作成</vt:lpstr>
      <vt:lpstr>目的と目標</vt:lpstr>
      <vt:lpstr>目次</vt:lpstr>
      <vt:lpstr>復習</vt:lpstr>
      <vt:lpstr>復習</vt:lpstr>
      <vt:lpstr>カタカナ語と アルファベット語</vt:lpstr>
      <vt:lpstr>カタカナ語</vt:lpstr>
      <vt:lpstr>カタカナ語</vt:lpstr>
      <vt:lpstr>アルファベット語</vt:lpstr>
      <vt:lpstr>データ伝送速度</vt:lpstr>
      <vt:lpstr>データ伝送速度</vt:lpstr>
      <vt:lpstr>データ伝送速度</vt:lpstr>
      <vt:lpstr>新しい言葉を覚えましょう</vt:lpstr>
      <vt:lpstr>新しい言葉を読みましょう</vt:lpstr>
      <vt:lpstr>新しい言葉の意味を覚えましょう</vt:lpstr>
      <vt:lpstr>新しい言葉の意味を覚えましょう</vt:lpstr>
      <vt:lpstr>新しい言葉の作文</vt:lpstr>
      <vt:lpstr>新しい言葉の作文</vt:lpstr>
      <vt:lpstr>文章の理解</vt:lpstr>
      <vt:lpstr>データ伝送速度</vt:lpstr>
      <vt:lpstr>データ伝送時間の計算方法</vt:lpstr>
      <vt:lpstr>データ伝送時間の計算方法</vt:lpstr>
      <vt:lpstr>データ伝送時間の計算方法</vt:lpstr>
      <vt:lpstr>データ伝送時間の計算方法</vt:lpstr>
      <vt:lpstr>新しい言葉を覚えましょう</vt:lpstr>
      <vt:lpstr>新しい言葉を読みましょう</vt:lpstr>
      <vt:lpstr>新しい言葉を読みましょう</vt:lpstr>
      <vt:lpstr>新しい言葉の意味を覚えましょう</vt:lpstr>
      <vt:lpstr>新しい言葉の意味を覚えましょう</vt:lpstr>
      <vt:lpstr>文章の理解</vt:lpstr>
      <vt:lpstr>データ伝送時間の計算方法</vt:lpstr>
      <vt:lpstr>データ伝送時間の計算方法</vt:lpstr>
      <vt:lpstr>データ伝送時間の計算方法</vt:lpstr>
      <vt:lpstr> 練習問題</vt:lpstr>
      <vt:lpstr>問題1</vt:lpstr>
      <vt:lpstr>問題2</vt:lpstr>
      <vt:lpstr>問題3</vt:lpstr>
      <vt:lpstr>宿題</vt:lpstr>
      <vt:lpstr>宿題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IT日本語1</dc:title>
  <cp:lastModifiedBy>NGUYEN THE DUC 20194515</cp:lastModifiedBy>
  <cp:revision>1</cp:revision>
  <dcterms:modified xsi:type="dcterms:W3CDTF">2022-02-14T01:29:43Z</dcterms:modified>
</cp:coreProperties>
</file>